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handoutMasterIdLst>
    <p:handoutMasterId r:id="rId28"/>
  </p:handoutMasterIdLst>
  <p:sldIdLst>
    <p:sldId id="262" r:id="rId2"/>
    <p:sldId id="256" r:id="rId3"/>
    <p:sldId id="264" r:id="rId4"/>
    <p:sldId id="263" r:id="rId5"/>
    <p:sldId id="282" r:id="rId6"/>
    <p:sldId id="267" r:id="rId7"/>
    <p:sldId id="257" r:id="rId8"/>
    <p:sldId id="266" r:id="rId9"/>
    <p:sldId id="276" r:id="rId10"/>
    <p:sldId id="258" r:id="rId11"/>
    <p:sldId id="277" r:id="rId12"/>
    <p:sldId id="275" r:id="rId13"/>
    <p:sldId id="274" r:id="rId14"/>
    <p:sldId id="283" r:id="rId15"/>
    <p:sldId id="273" r:id="rId16"/>
    <p:sldId id="259" r:id="rId17"/>
    <p:sldId id="268" r:id="rId18"/>
    <p:sldId id="269" r:id="rId19"/>
    <p:sldId id="270" r:id="rId20"/>
    <p:sldId id="271" r:id="rId21"/>
    <p:sldId id="278" r:id="rId22"/>
    <p:sldId id="279" r:id="rId23"/>
    <p:sldId id="281" r:id="rId24"/>
    <p:sldId id="260" r:id="rId25"/>
    <p:sldId id="272"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F3004A-2A79-491D-AFFD-C28FEBF0F609}" type="datetimeFigureOut">
              <a:rPr lang="en-US" smtClean="0"/>
              <a:pPr/>
              <a:t>10/9/2013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BD9525-0744-453D-BB33-3D5BFD92DA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36E79-D88D-446C-88FD-1D5EC02EE1F6}" type="datetimeFigureOut">
              <a:rPr lang="en-US" smtClean="0"/>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A2208-1C2E-46C8-92EF-FF81EB0F8E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6E6C7D-9CEA-4974-A0A5-F951C7D2441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6E6C7D-9CEA-4974-A0A5-F951C7D2441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6E6C7D-9CEA-4974-A0A5-F951C7D2441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A2208-1C2E-46C8-92EF-FF81EB0F8E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3BBD1F4B-4462-4A4B-99F0-E59F40E1067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AF8B20-F2E6-46E7-B4E3-5F9EEBEB438E}"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0A2B93-6BF9-4F5F-822F-28695E5C2990}"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4A6EAF-050B-4022-9103-F816EF6336BF}"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A307EA-6CF5-49B1-87E2-A8F99E7BDD6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E8D093-01F9-408D-B5F5-83D613C727A1}"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398772-0455-4D3D-8E2B-509676A42106}"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7B4BF61C-6505-4735-9E22-C238A5BFAB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med">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C6BB71-1795-4131-82D6-F48456D0817A}"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A49A787-7E02-47AD-ADCE-678DC65BB97D}"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EC7604-07A5-465F-B2C9-BDE9A7EFC55D}" type="slidenum">
              <a:rPr lang="en-US" smtClean="0"/>
              <a:pPr>
                <a:defRPr/>
              </a:pPr>
              <a:t>‹#›</a:t>
            </a:fld>
            <a:endParaRPr lang="en-US"/>
          </a:p>
        </p:txBody>
      </p:sp>
    </p:spTree>
  </p:cSld>
  <p:clrMapOvr>
    <a:masterClrMapping/>
  </p:clrMapOvr>
  <p:transition spd="med">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1744E2AE-3644-4CBB-A7E0-DE080F996C1D}"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strips dir="ru"/>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609600"/>
            <a:ext cx="8534400" cy="2057400"/>
          </a:xfrm>
        </p:spPr>
        <p:txBody>
          <a:bodyPr>
            <a:normAutofit/>
          </a:bodyPr>
          <a:lstStyle/>
          <a:p>
            <a:pPr eaLnBrk="1" hangingPunct="1"/>
            <a:r>
              <a:rPr lang="en-US" sz="6000" b="1" u="sng" dirty="0" smtClean="0">
                <a:latin typeface="Tempus Sans ITC" pitchFamily="82" charset="0"/>
              </a:rPr>
              <a:t>CHARACTER</a:t>
            </a:r>
            <a:r>
              <a:rPr lang="en-US" sz="6000" b="1" dirty="0" smtClean="0">
                <a:latin typeface="Tempus Sans ITC" pitchFamily="82" charset="0"/>
              </a:rPr>
              <a:t>IZATION</a:t>
            </a:r>
          </a:p>
        </p:txBody>
      </p:sp>
      <p:sp>
        <p:nvSpPr>
          <p:cNvPr id="3" name="TextBox 2"/>
          <p:cNvSpPr txBox="1"/>
          <p:nvPr/>
        </p:nvSpPr>
        <p:spPr>
          <a:xfrm>
            <a:off x="914400" y="2743200"/>
            <a:ext cx="7162800" cy="1938992"/>
          </a:xfrm>
          <a:prstGeom prst="rect">
            <a:avLst/>
          </a:prstGeom>
          <a:solidFill>
            <a:schemeClr val="bg2">
              <a:lumMod val="75000"/>
            </a:schemeClr>
          </a:solidFill>
        </p:spPr>
        <p:txBody>
          <a:bodyPr wrap="square" rtlCol="0">
            <a:spAutoFit/>
          </a:bodyPr>
          <a:lstStyle/>
          <a:p>
            <a:r>
              <a:rPr lang="en-US" sz="4000" dirty="0" smtClean="0">
                <a:latin typeface="Tempus Sans ITC"/>
              </a:rPr>
              <a:t>EQ:  How does understanding characterization help us to understand the story?</a:t>
            </a:r>
            <a:endParaRPr lang="en-US" sz="4000" dirty="0">
              <a:latin typeface="Tempus Sans ITC"/>
            </a:endParaRPr>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solidFill>
            <a:schemeClr val="bg2">
              <a:lumMod val="60000"/>
              <a:lumOff val="40000"/>
            </a:schemeClr>
          </a:solidFill>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457200" y="1600200"/>
            <a:ext cx="8001000" cy="1066800"/>
          </a:xfrm>
        </p:spPr>
        <p:txBody>
          <a:bodyPr>
            <a:normAutofit/>
          </a:bodyPr>
          <a:lstStyle/>
          <a:p>
            <a:pPr marL="609600" indent="-609600" algn="l" eaLnBrk="1" hangingPunct="1"/>
            <a:r>
              <a:rPr lang="en-US" sz="3600" b="1" dirty="0" smtClean="0"/>
              <a:t>What the character </a:t>
            </a:r>
            <a:r>
              <a:rPr lang="en-US" sz="3600" b="1" i="1" dirty="0" smtClean="0"/>
              <a:t>says and thinks</a:t>
            </a:r>
          </a:p>
        </p:txBody>
      </p:sp>
      <p:pic>
        <p:nvPicPr>
          <p:cNvPr id="13316" name="Picture 4" descr="http://www.knowledgeshopatlanta.com/images/Public%20Speaking.jpg"/>
          <p:cNvPicPr>
            <a:picLocks noChangeAspect="1" noChangeArrowheads="1"/>
          </p:cNvPicPr>
          <p:nvPr/>
        </p:nvPicPr>
        <p:blipFill>
          <a:blip r:embed="rId3" cstate="print"/>
          <a:srcRect/>
          <a:stretch>
            <a:fillRect/>
          </a:stretch>
        </p:blipFill>
        <p:spPr bwMode="auto">
          <a:xfrm>
            <a:off x="838199" y="2971800"/>
            <a:ext cx="2365863" cy="3280664"/>
          </a:xfrm>
          <a:prstGeom prst="rect">
            <a:avLst/>
          </a:prstGeom>
          <a:noFill/>
        </p:spPr>
      </p:pic>
      <p:pic>
        <p:nvPicPr>
          <p:cNvPr id="13318" name="Picture 6" descr="http://www.stockphotopro.com/photo-thumbs-2/stockphotopro_05708VXF_no_title.jpg"/>
          <p:cNvPicPr>
            <a:picLocks noChangeAspect="1" noChangeArrowheads="1"/>
          </p:cNvPicPr>
          <p:nvPr/>
        </p:nvPicPr>
        <p:blipFill>
          <a:blip r:embed="rId4" cstate="print"/>
          <a:srcRect/>
          <a:stretch>
            <a:fillRect/>
          </a:stretch>
        </p:blipFill>
        <p:spPr bwMode="auto">
          <a:xfrm>
            <a:off x="3886200" y="2971800"/>
            <a:ext cx="3810000" cy="3686175"/>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457200" y="1981200"/>
            <a:ext cx="8001000" cy="685800"/>
          </a:xfrm>
        </p:spPr>
        <p:txBody>
          <a:bodyPr>
            <a:normAutofit fontScale="85000" lnSpcReduction="10000"/>
          </a:bodyPr>
          <a:lstStyle/>
          <a:p>
            <a:pPr marL="609600" indent="-609600" algn="l" eaLnBrk="1" hangingPunct="1"/>
            <a:r>
              <a:rPr lang="en-US" sz="3600" b="1" dirty="0" smtClean="0"/>
              <a:t>What the character </a:t>
            </a:r>
            <a:r>
              <a:rPr lang="en-US" sz="3600" b="1" i="1" dirty="0" smtClean="0"/>
              <a:t>does or does not </a:t>
            </a:r>
            <a:r>
              <a:rPr lang="en-US" sz="3600" b="1" i="1" u="sng" dirty="0" smtClean="0"/>
              <a:t>do</a:t>
            </a:r>
          </a:p>
        </p:txBody>
      </p:sp>
      <p:pic>
        <p:nvPicPr>
          <p:cNvPr id="31746" name="Picture 2" descr="http://2.bp.blogspot.com/_OOekoxiajIU/SocUanbO6NI/AAAAAAAAAwQ/rx1-Oug3KVE/s400/angry-face.jpg"/>
          <p:cNvPicPr>
            <a:picLocks noChangeAspect="1" noChangeArrowheads="1"/>
          </p:cNvPicPr>
          <p:nvPr/>
        </p:nvPicPr>
        <p:blipFill>
          <a:blip r:embed="rId3" cstate="print"/>
          <a:srcRect/>
          <a:stretch>
            <a:fillRect/>
          </a:stretch>
        </p:blipFill>
        <p:spPr bwMode="auto">
          <a:xfrm>
            <a:off x="609600" y="3352800"/>
            <a:ext cx="3810000" cy="2209800"/>
          </a:xfrm>
          <a:prstGeom prst="rect">
            <a:avLst/>
          </a:prstGeom>
          <a:noFill/>
        </p:spPr>
      </p:pic>
      <p:pic>
        <p:nvPicPr>
          <p:cNvPr id="14338" name="Picture 2" descr="angrycomputerusersb5.jpg"/>
          <p:cNvPicPr>
            <a:picLocks noChangeAspect="1" noChangeArrowheads="1"/>
          </p:cNvPicPr>
          <p:nvPr/>
        </p:nvPicPr>
        <p:blipFill>
          <a:blip r:embed="rId4" cstate="print"/>
          <a:srcRect/>
          <a:stretch>
            <a:fillRect/>
          </a:stretch>
        </p:blipFill>
        <p:spPr bwMode="auto">
          <a:xfrm>
            <a:off x="4876800" y="2895600"/>
            <a:ext cx="3438853" cy="3324226"/>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457200" y="1981200"/>
            <a:ext cx="8001000" cy="1295400"/>
          </a:xfrm>
        </p:spPr>
        <p:txBody>
          <a:bodyPr>
            <a:normAutofit/>
          </a:bodyPr>
          <a:lstStyle/>
          <a:p>
            <a:pPr marL="609600" indent="-609600" algn="l" eaLnBrk="1" hangingPunct="1"/>
            <a:r>
              <a:rPr lang="en-US" sz="3600" b="1" dirty="0" smtClean="0"/>
              <a:t>What </a:t>
            </a:r>
            <a:r>
              <a:rPr lang="en-US" sz="3600" b="1" i="1" u="sng" dirty="0" smtClean="0"/>
              <a:t>others</a:t>
            </a:r>
            <a:r>
              <a:rPr lang="en-US" sz="3600" b="1" i="1" dirty="0" smtClean="0"/>
              <a:t> say &amp; think</a:t>
            </a:r>
            <a:r>
              <a:rPr lang="en-US" sz="3600" b="1" dirty="0" smtClean="0"/>
              <a:t> about the character and.,,</a:t>
            </a:r>
          </a:p>
        </p:txBody>
      </p:sp>
      <p:pic>
        <p:nvPicPr>
          <p:cNvPr id="33794" name="Picture 2" descr="http://www.pamf.org/images/preteen/gossipgroup.jpg"/>
          <p:cNvPicPr>
            <a:picLocks noChangeAspect="1" noChangeArrowheads="1"/>
          </p:cNvPicPr>
          <p:nvPr/>
        </p:nvPicPr>
        <p:blipFill>
          <a:blip r:embed="rId3" cstate="print"/>
          <a:srcRect/>
          <a:stretch>
            <a:fillRect/>
          </a:stretch>
        </p:blipFill>
        <p:spPr bwMode="auto">
          <a:xfrm>
            <a:off x="1447800" y="3554730"/>
            <a:ext cx="3145971" cy="3303270"/>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457200" y="1981200"/>
            <a:ext cx="8001000" cy="609600"/>
          </a:xfrm>
        </p:spPr>
        <p:txBody>
          <a:bodyPr>
            <a:normAutofit/>
          </a:bodyPr>
          <a:lstStyle/>
          <a:p>
            <a:pPr marL="609600" indent="-609600" algn="l" eaLnBrk="1" hangingPunct="1"/>
            <a:r>
              <a:rPr lang="en-US" sz="3600" b="1" i="1" dirty="0" smtClean="0"/>
              <a:t>How others react</a:t>
            </a:r>
            <a:r>
              <a:rPr lang="en-US" sz="3600" b="1" dirty="0" smtClean="0"/>
              <a:t> to the character</a:t>
            </a:r>
            <a:r>
              <a:rPr lang="en-US" b="1" dirty="0" smtClean="0"/>
              <a:t> </a:t>
            </a:r>
          </a:p>
        </p:txBody>
      </p:sp>
      <p:pic>
        <p:nvPicPr>
          <p:cNvPr id="34818" name="Picture 2" descr="http://baptistbalance.com/images/laugh.jpg"/>
          <p:cNvPicPr>
            <a:picLocks noChangeAspect="1" noChangeArrowheads="1"/>
          </p:cNvPicPr>
          <p:nvPr/>
        </p:nvPicPr>
        <p:blipFill>
          <a:blip r:embed="rId3" cstate="print"/>
          <a:srcRect/>
          <a:stretch>
            <a:fillRect/>
          </a:stretch>
        </p:blipFill>
        <p:spPr bwMode="auto">
          <a:xfrm>
            <a:off x="2209800" y="2590800"/>
            <a:ext cx="3809010" cy="3910584"/>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dirty="0" smtClean="0"/>
              <a:t>Direct Characterization </a:t>
            </a:r>
            <a:endParaRPr lang="en-US" dirty="0"/>
          </a:p>
        </p:txBody>
      </p:sp>
      <p:sp>
        <p:nvSpPr>
          <p:cNvPr id="3" name="Content Placeholder 2"/>
          <p:cNvSpPr>
            <a:spLocks noGrp="1"/>
          </p:cNvSpPr>
          <p:nvPr>
            <p:ph idx="1"/>
          </p:nvPr>
        </p:nvSpPr>
        <p:spPr>
          <a:xfrm>
            <a:off x="457200" y="3124200"/>
            <a:ext cx="7772400" cy="1524000"/>
          </a:xfrm>
        </p:spPr>
        <p:txBody>
          <a:bodyPr/>
          <a:lstStyle/>
          <a:p>
            <a:pPr>
              <a:buNone/>
            </a:pPr>
            <a:r>
              <a:rPr lang="en-US" sz="3200" b="1" dirty="0" smtClean="0"/>
              <a:t> Direct Characterization- Explicit</a:t>
            </a:r>
            <a:r>
              <a:rPr lang="en-US" sz="2800" b="1" dirty="0" smtClean="0"/>
              <a:t> or </a:t>
            </a:r>
            <a:r>
              <a:rPr lang="en-US" sz="2800" b="1" u="sng" dirty="0" smtClean="0"/>
              <a:t>stated</a:t>
            </a:r>
            <a:r>
              <a:rPr lang="en-US" sz="2800" b="1" dirty="0" smtClean="0"/>
              <a:t> (Just tell us!!)</a:t>
            </a:r>
          </a:p>
          <a:p>
            <a:endParaRPr lang="en-US" dirty="0"/>
          </a:p>
        </p:txBody>
      </p:sp>
    </p:spTree>
  </p:cSld>
  <p:clrMapOvr>
    <a:masterClrMapping/>
  </p:clrMapOvr>
  <p:transition spd="med">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685800" y="1828800"/>
            <a:ext cx="8001000" cy="1143000"/>
          </a:xfrm>
        </p:spPr>
        <p:txBody>
          <a:bodyPr>
            <a:normAutofit/>
          </a:bodyPr>
          <a:lstStyle/>
          <a:p>
            <a:pPr marL="609600" indent="-609600" algn="l" eaLnBrk="1" hangingPunct="1"/>
            <a:r>
              <a:rPr lang="en-US" sz="3600" b="1" dirty="0" smtClean="0"/>
              <a:t>Character’s Motivation – WHY does the character do what he does?</a:t>
            </a:r>
            <a:endParaRPr lang="en-US" sz="3600" b="1" i="1" dirty="0" smtClean="0"/>
          </a:p>
        </p:txBody>
      </p:sp>
      <p:pic>
        <p:nvPicPr>
          <p:cNvPr id="35842" name="Picture 2" descr="http://www.picturesof.net/_images_300/Lion_Tamer_In_the_Circus_Royalty_Free_Clipart_Picture_090121-024328-287042.jpg"/>
          <p:cNvPicPr>
            <a:picLocks noChangeAspect="1" noChangeArrowheads="1"/>
          </p:cNvPicPr>
          <p:nvPr/>
        </p:nvPicPr>
        <p:blipFill>
          <a:blip r:embed="rId3" cstate="print"/>
          <a:srcRect/>
          <a:stretch>
            <a:fillRect/>
          </a:stretch>
        </p:blipFill>
        <p:spPr bwMode="auto">
          <a:xfrm>
            <a:off x="1524000" y="3352800"/>
            <a:ext cx="5943600" cy="3011424"/>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8534400" cy="1295400"/>
          </a:xfrm>
          <a:solidFill>
            <a:schemeClr val="bg2">
              <a:lumMod val="60000"/>
              <a:lumOff val="40000"/>
            </a:schemeClr>
          </a:solidFill>
          <a:ln w="69850">
            <a:solidFill>
              <a:schemeClr val="bg1"/>
            </a:solidFill>
          </a:ln>
        </p:spPr>
        <p:txBody>
          <a:bodyPr>
            <a:normAutofit fontScale="90000"/>
          </a:bodyPr>
          <a:lstStyle/>
          <a:p>
            <a:pPr algn="l" eaLnBrk="1" hangingPunct="1"/>
            <a:r>
              <a:rPr lang="en-US" b="1" dirty="0" smtClean="0">
                <a:solidFill>
                  <a:schemeClr val="bg1"/>
                </a:solidFill>
              </a:rPr>
              <a:t>How to explain/prove a character’s traits:</a:t>
            </a:r>
          </a:p>
        </p:txBody>
      </p:sp>
      <p:sp>
        <p:nvSpPr>
          <p:cNvPr id="6147" name="Rectangle 3"/>
          <p:cNvSpPr>
            <a:spLocks noGrp="1" noChangeArrowheads="1"/>
          </p:cNvSpPr>
          <p:nvPr>
            <p:ph type="subTitle" idx="1"/>
          </p:nvPr>
        </p:nvSpPr>
        <p:spPr>
          <a:xfrm>
            <a:off x="533400" y="2057400"/>
            <a:ext cx="8001000" cy="3352800"/>
          </a:xfrm>
        </p:spPr>
        <p:txBody>
          <a:bodyPr>
            <a:normAutofit fontScale="70000" lnSpcReduction="20000"/>
          </a:bodyPr>
          <a:lstStyle/>
          <a:p>
            <a:pPr algn="l" eaLnBrk="1" hangingPunct="1"/>
            <a:r>
              <a:rPr lang="en-US" sz="4600" b="1" dirty="0" smtClean="0">
                <a:solidFill>
                  <a:schemeClr val="bg1"/>
                </a:solidFill>
              </a:rPr>
              <a:t>When asked to explain a character’s traits:</a:t>
            </a:r>
          </a:p>
          <a:p>
            <a:pPr algn="l" eaLnBrk="1" hangingPunct="1"/>
            <a:endParaRPr lang="en-US" sz="3000" b="1" dirty="0" smtClean="0">
              <a:solidFill>
                <a:schemeClr val="bg1"/>
              </a:solidFill>
            </a:endParaRPr>
          </a:p>
          <a:p>
            <a:pPr algn="l" eaLnBrk="1" hangingPunct="1"/>
            <a:r>
              <a:rPr lang="en-US" sz="3000" b="1" dirty="0" smtClean="0"/>
              <a:t>	</a:t>
            </a:r>
            <a:r>
              <a:rPr lang="en-US" sz="3500" b="1" dirty="0" smtClean="0"/>
              <a:t>State trait</a:t>
            </a:r>
          </a:p>
          <a:p>
            <a:pPr algn="l" eaLnBrk="1" hangingPunct="1"/>
            <a:endParaRPr lang="en-US" sz="3500" b="1" dirty="0" smtClean="0"/>
          </a:p>
          <a:p>
            <a:pPr algn="l" eaLnBrk="1" hangingPunct="1"/>
            <a:r>
              <a:rPr lang="en-US" sz="3500" b="1" dirty="0" smtClean="0"/>
              <a:t>	Use specific examples of a trait</a:t>
            </a:r>
          </a:p>
          <a:p>
            <a:pPr algn="l" eaLnBrk="1" hangingPunct="1"/>
            <a:endParaRPr lang="en-US" sz="3500" b="1" dirty="0" smtClean="0"/>
          </a:p>
          <a:p>
            <a:pPr algn="l" eaLnBrk="1" hangingPunct="1"/>
            <a:r>
              <a:rPr lang="en-US" sz="3500" b="1" dirty="0" smtClean="0"/>
              <a:t>	Make connection between the example 		and the trait.  </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 calcmode="lin" valueType="num">
                                      <p:cBhvr>
                                        <p:cTn id="7"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14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4" end="4"/>
                                            </p:txEl>
                                          </p:spTgt>
                                        </p:tgtEl>
                                        <p:attrNameLst>
                                          <p:attrName>style.visibility</p:attrName>
                                        </p:attrNameLst>
                                      </p:cBhvr>
                                      <p:to>
                                        <p:strVal val="visible"/>
                                      </p:to>
                                    </p:set>
                                    <p:anim calcmode="lin" valueType="num">
                                      <p:cBhvr>
                                        <p:cTn id="14"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614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anim calcmode="lin" valueType="num">
                                      <p:cBhvr>
                                        <p:cTn id="21"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7772400" cy="1295400"/>
          </a:xfrm>
          <a:ln w="69850">
            <a:solidFill>
              <a:schemeClr val="bg1"/>
            </a:solidFill>
          </a:ln>
        </p:spPr>
        <p:txBody>
          <a:bodyPr>
            <a:normAutofit fontScale="90000"/>
          </a:bodyPr>
          <a:lstStyle/>
          <a:p>
            <a:pPr algn="ctr" eaLnBrk="1" hangingPunct="1"/>
            <a:r>
              <a:rPr lang="en-US" b="1" dirty="0" smtClean="0">
                <a:solidFill>
                  <a:schemeClr val="bg1"/>
                </a:solidFill>
              </a:rPr>
              <a:t>How to explain/prove </a:t>
            </a:r>
            <a:r>
              <a:rPr lang="en-US" dirty="0" smtClean="0">
                <a:solidFill>
                  <a:schemeClr val="bg1"/>
                </a:solidFill>
              </a:rPr>
              <a:t> A</a:t>
            </a:r>
            <a:r>
              <a:rPr lang="en-US" b="1" dirty="0" smtClean="0">
                <a:solidFill>
                  <a:schemeClr val="bg1"/>
                </a:solidFill>
              </a:rPr>
              <a:t> character traits:</a:t>
            </a:r>
          </a:p>
        </p:txBody>
      </p:sp>
      <p:sp>
        <p:nvSpPr>
          <p:cNvPr id="6147" name="Rectangle 3"/>
          <p:cNvSpPr>
            <a:spLocks noGrp="1" noChangeArrowheads="1"/>
          </p:cNvSpPr>
          <p:nvPr>
            <p:ph type="subTitle" idx="1"/>
          </p:nvPr>
        </p:nvSpPr>
        <p:spPr>
          <a:xfrm>
            <a:off x="533400" y="1905000"/>
            <a:ext cx="8001000" cy="4648200"/>
          </a:xfrm>
        </p:spPr>
        <p:txBody>
          <a:bodyPr>
            <a:normAutofit fontScale="92500" lnSpcReduction="20000"/>
          </a:bodyPr>
          <a:lstStyle/>
          <a:p>
            <a:pPr algn="l" eaLnBrk="1" hangingPunct="1"/>
            <a:r>
              <a:rPr lang="en-US" sz="3000" b="1" dirty="0" smtClean="0">
                <a:solidFill>
                  <a:schemeClr val="bg1"/>
                </a:solidFill>
              </a:rPr>
              <a:t>You say </a:t>
            </a:r>
            <a:r>
              <a:rPr lang="en-US" sz="3000" b="1" dirty="0" smtClean="0"/>
              <a:t>Brian is brave because ….</a:t>
            </a:r>
          </a:p>
          <a:p>
            <a:pPr algn="l" eaLnBrk="1" hangingPunct="1"/>
            <a:endParaRPr lang="en-US" sz="3000" b="1" dirty="0" smtClean="0"/>
          </a:p>
          <a:p>
            <a:pPr algn="l" eaLnBrk="1" hangingPunct="1"/>
            <a:r>
              <a:rPr lang="en-US" sz="3000" b="1" dirty="0" smtClean="0">
                <a:solidFill>
                  <a:schemeClr val="bg1"/>
                </a:solidFill>
              </a:rPr>
              <a:t>Poor example: </a:t>
            </a:r>
            <a:r>
              <a:rPr lang="en-US" sz="3000" b="1" dirty="0" smtClean="0">
                <a:solidFill>
                  <a:srgbClr val="C00000"/>
                </a:solidFill>
              </a:rPr>
              <a:t>… he travels down the river and overcomes many obstacles.  </a:t>
            </a:r>
          </a:p>
          <a:p>
            <a:pPr algn="l" eaLnBrk="1" hangingPunct="1"/>
            <a:endParaRPr lang="en-US" sz="3000" b="1" dirty="0" smtClean="0">
              <a:solidFill>
                <a:srgbClr val="C00000"/>
              </a:solidFill>
            </a:endParaRPr>
          </a:p>
          <a:p>
            <a:pPr algn="l" eaLnBrk="1" hangingPunct="1"/>
            <a:r>
              <a:rPr lang="en-US" sz="3000" b="1" dirty="0" smtClean="0">
                <a:solidFill>
                  <a:schemeClr val="bg1"/>
                </a:solidFill>
              </a:rPr>
              <a:t>Good example: </a:t>
            </a:r>
            <a:r>
              <a:rPr lang="en-US" sz="3000" b="1" dirty="0" smtClean="0">
                <a:solidFill>
                  <a:srgbClr val="92D050"/>
                </a:solidFill>
              </a:rPr>
              <a:t>… while traveling down the river, he jumps in the water to save his sister even though he is afraid of the water.  When you are afraid and you still do it, it shows bravery. </a:t>
            </a:r>
          </a:p>
          <a:p>
            <a:pPr algn="l" eaLnBrk="1" hangingPunct="1">
              <a:buFont typeface="Wingdings" pitchFamily="2" charset="2"/>
              <a:buChar char="Ø"/>
            </a:pPr>
            <a:r>
              <a:rPr lang="en-US" sz="3000" b="1" dirty="0" smtClean="0">
                <a:solidFill>
                  <a:schemeClr val="bg1"/>
                </a:solidFill>
              </a:rPr>
              <a:t> </a:t>
            </a:r>
            <a:endParaRPr lang="en-US" sz="2600" b="1" dirty="0" smtClean="0"/>
          </a:p>
        </p:txBody>
      </p:sp>
      <p:pic>
        <p:nvPicPr>
          <p:cNvPr id="4098" name="Picture 2" descr="http://www.sojo.net/images/blog/070307_drowning.gif"/>
          <p:cNvPicPr>
            <a:picLocks noChangeAspect="1" noChangeArrowheads="1"/>
          </p:cNvPicPr>
          <p:nvPr/>
        </p:nvPicPr>
        <p:blipFill>
          <a:blip r:embed="rId3" cstate="print"/>
          <a:srcRect/>
          <a:stretch>
            <a:fillRect/>
          </a:stretch>
        </p:blipFill>
        <p:spPr bwMode="auto">
          <a:xfrm>
            <a:off x="7010400" y="1828800"/>
            <a:ext cx="1752600" cy="1226820"/>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 calcmode="lin" valueType="num">
                                      <p:cBhvr>
                                        <p:cTn id="7"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14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6147">
                                            <p:txEl>
                                              <p:pRg st="2" end="2"/>
                                            </p:txEl>
                                          </p:spTgt>
                                        </p:tgtEl>
                                        <p:attrNameLst>
                                          <p:attrName>ppt_w</p:attrName>
                                        </p:attrNameLst>
                                      </p:cBhvr>
                                      <p:tavLst>
                                        <p:tav tm="0">
                                          <p:val>
                                            <p:strVal val="ppt_w"/>
                                          </p:val>
                                        </p:tav>
                                        <p:tav tm="100000">
                                          <p:val>
                                            <p:fltVal val="0"/>
                                          </p:val>
                                        </p:tav>
                                      </p:tavLst>
                                    </p:anim>
                                    <p:anim calcmode="lin" valueType="num">
                                      <p:cBhvr>
                                        <p:cTn id="14" dur="500"/>
                                        <p:tgtEl>
                                          <p:spTgt spid="6147">
                                            <p:txEl>
                                              <p:pRg st="2" end="2"/>
                                            </p:txEl>
                                          </p:spTgt>
                                        </p:tgtEl>
                                        <p:attrNameLst>
                                          <p:attrName>ppt_h</p:attrName>
                                        </p:attrNameLst>
                                      </p:cBhvr>
                                      <p:tavLst>
                                        <p:tav tm="0">
                                          <p:val>
                                            <p:strVal val="ppt_h"/>
                                          </p:val>
                                        </p:tav>
                                        <p:tav tm="100000">
                                          <p:val>
                                            <p:strVal val="ppt_h"/>
                                          </p:val>
                                        </p:tav>
                                      </p:tavLst>
                                    </p:anim>
                                    <p:set>
                                      <p:cBhvr>
                                        <p:cTn id="15" dur="1" fill="hold">
                                          <p:stCondLst>
                                            <p:cond delay="499"/>
                                          </p:stCondLst>
                                        </p:cTn>
                                        <p:tgtEl>
                                          <p:spTgt spid="6147">
                                            <p:txEl>
                                              <p:pRg st="2" end="2"/>
                                            </p:txEl>
                                          </p:spTgt>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6147">
                                            <p:txEl>
                                              <p:pRg st="4" end="4"/>
                                            </p:txEl>
                                          </p:spTgt>
                                        </p:tgtEl>
                                        <p:attrNameLst>
                                          <p:attrName>style.visibility</p:attrName>
                                        </p:attrNameLst>
                                      </p:cBhvr>
                                      <p:to>
                                        <p:strVal val="visible"/>
                                      </p:to>
                                    </p:set>
                                    <p:anim calcmode="lin" valueType="num">
                                      <p:cBhvr>
                                        <p:cTn id="18"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7772400" cy="1295400"/>
          </a:xfrm>
          <a:ln w="69850">
            <a:solidFill>
              <a:schemeClr val="bg1"/>
            </a:solidFill>
          </a:ln>
        </p:spPr>
        <p:txBody>
          <a:bodyPr>
            <a:normAutofit fontScale="90000"/>
          </a:bodyPr>
          <a:lstStyle/>
          <a:p>
            <a:pPr algn="ctr" eaLnBrk="1" hangingPunct="1"/>
            <a:r>
              <a:rPr lang="en-US" b="1" dirty="0" smtClean="0">
                <a:solidFill>
                  <a:schemeClr val="bg1"/>
                </a:solidFill>
              </a:rPr>
              <a:t>How to explain/prove </a:t>
            </a:r>
            <a:r>
              <a:rPr lang="en-US" dirty="0" smtClean="0">
                <a:solidFill>
                  <a:schemeClr val="bg1"/>
                </a:solidFill>
              </a:rPr>
              <a:t> A</a:t>
            </a:r>
            <a:r>
              <a:rPr lang="en-US" b="1" dirty="0" smtClean="0">
                <a:solidFill>
                  <a:schemeClr val="bg1"/>
                </a:solidFill>
              </a:rPr>
              <a:t> character traits:</a:t>
            </a:r>
          </a:p>
        </p:txBody>
      </p:sp>
      <p:sp>
        <p:nvSpPr>
          <p:cNvPr id="6147" name="Rectangle 3"/>
          <p:cNvSpPr>
            <a:spLocks noGrp="1" noChangeArrowheads="1"/>
          </p:cNvSpPr>
          <p:nvPr>
            <p:ph type="subTitle" idx="1"/>
          </p:nvPr>
        </p:nvSpPr>
        <p:spPr>
          <a:xfrm>
            <a:off x="533400" y="1905000"/>
            <a:ext cx="8001000" cy="4648200"/>
          </a:xfrm>
        </p:spPr>
        <p:txBody>
          <a:bodyPr>
            <a:normAutofit/>
          </a:bodyPr>
          <a:lstStyle/>
          <a:p>
            <a:pPr algn="l" eaLnBrk="1" hangingPunct="1"/>
            <a:r>
              <a:rPr lang="en-US" sz="3000" b="1" dirty="0" smtClean="0">
                <a:solidFill>
                  <a:schemeClr val="bg1"/>
                </a:solidFill>
              </a:rPr>
              <a:t>You say </a:t>
            </a:r>
            <a:r>
              <a:rPr lang="en-US" sz="3000" b="1" dirty="0" smtClean="0"/>
              <a:t>Brian is brave because ….</a:t>
            </a:r>
          </a:p>
          <a:p>
            <a:pPr algn="l" eaLnBrk="1" hangingPunct="1"/>
            <a:endParaRPr lang="en-US" sz="3000" b="1" dirty="0" smtClean="0">
              <a:solidFill>
                <a:srgbClr val="C00000"/>
              </a:solidFill>
            </a:endParaRPr>
          </a:p>
          <a:p>
            <a:pPr algn="l" eaLnBrk="1" hangingPunct="1"/>
            <a:r>
              <a:rPr lang="en-US" sz="3000" b="1" dirty="0" smtClean="0">
                <a:solidFill>
                  <a:schemeClr val="bg1"/>
                </a:solidFill>
              </a:rPr>
              <a:t>Good example: </a:t>
            </a:r>
            <a:r>
              <a:rPr lang="en-US" sz="3000" b="1" dirty="0" smtClean="0">
                <a:solidFill>
                  <a:srgbClr val="92D050"/>
                </a:solidFill>
              </a:rPr>
              <a:t>… while traveling down the river, he jumps in the water to save his sister even though he is afraid of the water.  When you are afraid and you still do it, it shows bravery. </a:t>
            </a:r>
          </a:p>
          <a:p>
            <a:pPr algn="l" eaLnBrk="1" hangingPunct="1">
              <a:buFont typeface="Wingdings" pitchFamily="2" charset="2"/>
              <a:buChar char="Ø"/>
            </a:pPr>
            <a:r>
              <a:rPr lang="en-US" sz="3000" b="1" dirty="0" smtClean="0">
                <a:solidFill>
                  <a:schemeClr val="bg1"/>
                </a:solidFill>
              </a:rPr>
              <a:t> </a:t>
            </a:r>
            <a:endParaRPr lang="en-US" sz="2600" b="1" dirty="0" smtClean="0"/>
          </a:p>
        </p:txBody>
      </p:sp>
      <p:sp>
        <p:nvSpPr>
          <p:cNvPr id="4" name="Left Arrow 3"/>
          <p:cNvSpPr/>
          <p:nvPr/>
        </p:nvSpPr>
        <p:spPr>
          <a:xfrm rot="20749600">
            <a:off x="4942357" y="1502243"/>
            <a:ext cx="3048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State the trait</a:t>
            </a:r>
            <a:endParaRPr lang="en-US" dirty="0">
              <a:solidFill>
                <a:schemeClr val="bg1"/>
              </a:solidFill>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7772400" cy="1295400"/>
          </a:xfrm>
          <a:ln w="69850">
            <a:solidFill>
              <a:schemeClr val="bg1"/>
            </a:solidFill>
          </a:ln>
        </p:spPr>
        <p:txBody>
          <a:bodyPr>
            <a:normAutofit fontScale="90000"/>
          </a:bodyPr>
          <a:lstStyle/>
          <a:p>
            <a:pPr algn="ctr" eaLnBrk="1" hangingPunct="1"/>
            <a:r>
              <a:rPr lang="en-US" b="1" dirty="0" smtClean="0">
                <a:solidFill>
                  <a:schemeClr val="bg1"/>
                </a:solidFill>
              </a:rPr>
              <a:t>How to explain/prove </a:t>
            </a:r>
            <a:r>
              <a:rPr lang="en-US" dirty="0" smtClean="0">
                <a:solidFill>
                  <a:schemeClr val="bg1"/>
                </a:solidFill>
              </a:rPr>
              <a:t> A</a:t>
            </a:r>
            <a:r>
              <a:rPr lang="en-US" b="1" dirty="0" smtClean="0">
                <a:solidFill>
                  <a:schemeClr val="bg1"/>
                </a:solidFill>
              </a:rPr>
              <a:t> character traits:</a:t>
            </a:r>
          </a:p>
        </p:txBody>
      </p:sp>
      <p:sp>
        <p:nvSpPr>
          <p:cNvPr id="6147" name="Rectangle 3"/>
          <p:cNvSpPr>
            <a:spLocks noGrp="1" noChangeArrowheads="1"/>
          </p:cNvSpPr>
          <p:nvPr>
            <p:ph type="subTitle" idx="1"/>
          </p:nvPr>
        </p:nvSpPr>
        <p:spPr>
          <a:xfrm>
            <a:off x="533400" y="1905000"/>
            <a:ext cx="8001000" cy="4648200"/>
          </a:xfrm>
        </p:spPr>
        <p:txBody>
          <a:bodyPr>
            <a:normAutofit/>
          </a:bodyPr>
          <a:lstStyle/>
          <a:p>
            <a:pPr algn="l" eaLnBrk="1" hangingPunct="1"/>
            <a:r>
              <a:rPr lang="en-US" sz="3000" b="1" dirty="0" smtClean="0">
                <a:solidFill>
                  <a:schemeClr val="bg1"/>
                </a:solidFill>
              </a:rPr>
              <a:t>You say </a:t>
            </a:r>
            <a:r>
              <a:rPr lang="en-US" sz="3000" b="1" dirty="0" smtClean="0"/>
              <a:t>Brian is brave because ….</a:t>
            </a:r>
          </a:p>
          <a:p>
            <a:pPr algn="l" eaLnBrk="1" hangingPunct="1"/>
            <a:endParaRPr lang="en-US" sz="3000" b="1" dirty="0" smtClean="0">
              <a:solidFill>
                <a:srgbClr val="C00000"/>
              </a:solidFill>
            </a:endParaRPr>
          </a:p>
          <a:p>
            <a:pPr algn="l" eaLnBrk="1" hangingPunct="1"/>
            <a:r>
              <a:rPr lang="en-US" sz="3000" b="1" dirty="0" smtClean="0">
                <a:solidFill>
                  <a:schemeClr val="bg1"/>
                </a:solidFill>
              </a:rPr>
              <a:t>Good example: </a:t>
            </a:r>
            <a:r>
              <a:rPr lang="en-US" sz="3000" b="1" dirty="0" smtClean="0">
                <a:solidFill>
                  <a:srgbClr val="92D050"/>
                </a:solidFill>
              </a:rPr>
              <a:t>… </a:t>
            </a:r>
            <a:r>
              <a:rPr lang="en-US" sz="3000" b="1" u="sng" dirty="0" smtClean="0">
                <a:solidFill>
                  <a:srgbClr val="92D050"/>
                </a:solidFill>
              </a:rPr>
              <a:t>while traveling down the river, he jumps in the water to save his sister even though he is afraid of the water</a:t>
            </a:r>
            <a:r>
              <a:rPr lang="en-US" sz="3000" b="1" dirty="0" smtClean="0">
                <a:solidFill>
                  <a:srgbClr val="92D050"/>
                </a:solidFill>
              </a:rPr>
              <a:t>.  When you are afraid and you still do it, it shows bravery. </a:t>
            </a:r>
          </a:p>
          <a:p>
            <a:pPr algn="l" eaLnBrk="1" hangingPunct="1">
              <a:buFont typeface="Wingdings" pitchFamily="2" charset="2"/>
              <a:buChar char="Ø"/>
            </a:pPr>
            <a:r>
              <a:rPr lang="en-US" sz="3000" b="1" dirty="0" smtClean="0">
                <a:solidFill>
                  <a:schemeClr val="bg1"/>
                </a:solidFill>
              </a:rPr>
              <a:t> </a:t>
            </a:r>
            <a:endParaRPr lang="en-US" sz="2600" b="1" dirty="0" smtClean="0"/>
          </a:p>
        </p:txBody>
      </p:sp>
      <p:sp>
        <p:nvSpPr>
          <p:cNvPr id="5" name="Right Arrow 4"/>
          <p:cNvSpPr/>
          <p:nvPr/>
        </p:nvSpPr>
        <p:spPr>
          <a:xfrm rot="1210219">
            <a:off x="1197266" y="2772366"/>
            <a:ext cx="2514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Give example</a:t>
            </a:r>
            <a:endParaRPr lang="en-US" dirty="0">
              <a:solidFill>
                <a:schemeClr val="bg1"/>
              </a:solidFill>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04800"/>
            <a:ext cx="8305800" cy="838200"/>
          </a:xfrm>
          <a:solidFill>
            <a:schemeClr val="bg2">
              <a:lumMod val="40000"/>
              <a:lumOff val="60000"/>
            </a:schemeClr>
          </a:solidFill>
          <a:ln w="69850">
            <a:solidFill>
              <a:schemeClr val="bg1"/>
            </a:solidFill>
          </a:ln>
        </p:spPr>
        <p:txBody>
          <a:bodyPr>
            <a:normAutofit/>
          </a:bodyPr>
          <a:lstStyle/>
          <a:p>
            <a:pPr eaLnBrk="1" hangingPunct="1"/>
            <a:r>
              <a:rPr lang="en-US" b="1" dirty="0" smtClean="0">
                <a:solidFill>
                  <a:schemeClr val="bg1"/>
                </a:solidFill>
              </a:rPr>
              <a:t>What is characterization?</a:t>
            </a:r>
          </a:p>
        </p:txBody>
      </p:sp>
      <p:sp>
        <p:nvSpPr>
          <p:cNvPr id="3075" name="Rectangle 3"/>
          <p:cNvSpPr>
            <a:spLocks noGrp="1" noChangeArrowheads="1"/>
          </p:cNvSpPr>
          <p:nvPr>
            <p:ph type="subTitle" idx="1"/>
          </p:nvPr>
        </p:nvSpPr>
        <p:spPr>
          <a:xfrm>
            <a:off x="381000" y="2667000"/>
            <a:ext cx="4876800" cy="2971800"/>
          </a:xfrm>
        </p:spPr>
        <p:txBody>
          <a:bodyPr>
            <a:noAutofit/>
          </a:bodyPr>
          <a:lstStyle/>
          <a:p>
            <a:pPr algn="l" eaLnBrk="1" hangingPunct="1"/>
            <a:r>
              <a:rPr lang="en-US" sz="3200" b="1" dirty="0" smtClean="0"/>
              <a:t>Characterization is the process by which the writer </a:t>
            </a:r>
            <a:r>
              <a:rPr lang="en-US" sz="3200" b="1" u="sng" dirty="0" smtClean="0"/>
              <a:t>reveals</a:t>
            </a:r>
            <a:r>
              <a:rPr lang="en-US" sz="3200" b="1" dirty="0" smtClean="0"/>
              <a:t> the personality of the </a:t>
            </a:r>
            <a:r>
              <a:rPr lang="en-US" sz="3200" b="1" u="sng" dirty="0" smtClean="0"/>
              <a:t>character.</a:t>
            </a:r>
          </a:p>
        </p:txBody>
      </p:sp>
      <p:pic>
        <p:nvPicPr>
          <p:cNvPr id="16386" name="Picture 2" descr="http://farm1.static.flickr.com/53/206768209_ce2cda4cdd.jpg"/>
          <p:cNvPicPr>
            <a:picLocks noChangeAspect="1" noChangeArrowheads="1"/>
          </p:cNvPicPr>
          <p:nvPr/>
        </p:nvPicPr>
        <p:blipFill>
          <a:blip r:embed="rId3" cstate="print"/>
          <a:srcRect/>
          <a:stretch>
            <a:fillRect/>
          </a:stretch>
        </p:blipFill>
        <p:spPr bwMode="auto">
          <a:xfrm>
            <a:off x="5334000" y="1752600"/>
            <a:ext cx="3169920" cy="3962400"/>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304800"/>
            <a:ext cx="7772400" cy="1295400"/>
          </a:xfrm>
          <a:ln w="69850">
            <a:solidFill>
              <a:schemeClr val="bg1"/>
            </a:solidFill>
          </a:ln>
        </p:spPr>
        <p:txBody>
          <a:bodyPr>
            <a:normAutofit fontScale="90000"/>
          </a:bodyPr>
          <a:lstStyle/>
          <a:p>
            <a:pPr algn="ctr" eaLnBrk="1" hangingPunct="1"/>
            <a:r>
              <a:rPr lang="en-US" b="1" dirty="0" smtClean="0">
                <a:solidFill>
                  <a:schemeClr val="bg1"/>
                </a:solidFill>
              </a:rPr>
              <a:t>How to explain/prove </a:t>
            </a:r>
            <a:r>
              <a:rPr lang="en-US" dirty="0" smtClean="0">
                <a:solidFill>
                  <a:schemeClr val="bg1"/>
                </a:solidFill>
              </a:rPr>
              <a:t> A</a:t>
            </a:r>
            <a:r>
              <a:rPr lang="en-US" b="1" dirty="0" smtClean="0">
                <a:solidFill>
                  <a:schemeClr val="bg1"/>
                </a:solidFill>
              </a:rPr>
              <a:t> character traits:</a:t>
            </a:r>
          </a:p>
        </p:txBody>
      </p:sp>
      <p:sp>
        <p:nvSpPr>
          <p:cNvPr id="6147" name="Rectangle 3"/>
          <p:cNvSpPr>
            <a:spLocks noGrp="1" noChangeArrowheads="1"/>
          </p:cNvSpPr>
          <p:nvPr>
            <p:ph type="subTitle" idx="1"/>
          </p:nvPr>
        </p:nvSpPr>
        <p:spPr>
          <a:xfrm>
            <a:off x="533400" y="1905000"/>
            <a:ext cx="8001000" cy="4648200"/>
          </a:xfrm>
        </p:spPr>
        <p:txBody>
          <a:bodyPr>
            <a:normAutofit/>
          </a:bodyPr>
          <a:lstStyle/>
          <a:p>
            <a:pPr algn="l" eaLnBrk="1" hangingPunct="1"/>
            <a:r>
              <a:rPr lang="en-US" sz="3000" b="1" dirty="0" smtClean="0">
                <a:solidFill>
                  <a:schemeClr val="bg1"/>
                </a:solidFill>
              </a:rPr>
              <a:t>You say </a:t>
            </a:r>
            <a:r>
              <a:rPr lang="en-US" sz="3000" b="1" dirty="0" smtClean="0"/>
              <a:t>Brian is brave because ….</a:t>
            </a:r>
          </a:p>
          <a:p>
            <a:pPr algn="l" eaLnBrk="1" hangingPunct="1"/>
            <a:endParaRPr lang="en-US" sz="3000" b="1" dirty="0" smtClean="0">
              <a:solidFill>
                <a:srgbClr val="C00000"/>
              </a:solidFill>
            </a:endParaRPr>
          </a:p>
          <a:p>
            <a:pPr algn="l" eaLnBrk="1" hangingPunct="1"/>
            <a:r>
              <a:rPr lang="en-US" sz="3000" b="1" dirty="0" smtClean="0">
                <a:solidFill>
                  <a:schemeClr val="bg1"/>
                </a:solidFill>
              </a:rPr>
              <a:t>Good example: </a:t>
            </a:r>
            <a:r>
              <a:rPr lang="en-US" sz="3000" b="1" dirty="0" smtClean="0">
                <a:solidFill>
                  <a:srgbClr val="92D050"/>
                </a:solidFill>
              </a:rPr>
              <a:t>… while traveling down the river, he jumps in the water to save his sister even though he is afraid of the water.  </a:t>
            </a:r>
            <a:r>
              <a:rPr lang="en-US" sz="3000" b="1" u="sng" dirty="0" smtClean="0">
                <a:solidFill>
                  <a:srgbClr val="92D050"/>
                </a:solidFill>
              </a:rPr>
              <a:t>When you are afraid and you still do it, it shows bravery. </a:t>
            </a:r>
          </a:p>
          <a:p>
            <a:pPr algn="l" eaLnBrk="1" hangingPunct="1">
              <a:buFont typeface="Wingdings" pitchFamily="2" charset="2"/>
              <a:buChar char="Ø"/>
            </a:pPr>
            <a:r>
              <a:rPr lang="en-US" sz="3000" b="1" dirty="0" smtClean="0">
                <a:solidFill>
                  <a:schemeClr val="bg1"/>
                </a:solidFill>
              </a:rPr>
              <a:t> </a:t>
            </a:r>
            <a:endParaRPr lang="en-US" sz="2600" b="1" dirty="0" smtClean="0"/>
          </a:p>
        </p:txBody>
      </p:sp>
      <p:sp>
        <p:nvSpPr>
          <p:cNvPr id="5" name="Right Arrow 4"/>
          <p:cNvSpPr/>
          <p:nvPr/>
        </p:nvSpPr>
        <p:spPr>
          <a:xfrm rot="2690368">
            <a:off x="1928239" y="3406381"/>
            <a:ext cx="2514600" cy="153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Make a connection</a:t>
            </a:r>
            <a:endParaRPr lang="en-US" dirty="0">
              <a:solidFill>
                <a:schemeClr val="bg1"/>
              </a:solidFill>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solidFill>
                  <a:srgbClr val="FF0000"/>
                </a:solidFill>
              </a:rPr>
              <a:t>Characters</a:t>
            </a:r>
          </a:p>
        </p:txBody>
      </p:sp>
      <p:sp>
        <p:nvSpPr>
          <p:cNvPr id="153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Protagonist – the </a:t>
            </a:r>
            <a:r>
              <a:rPr lang="en-US" dirty="0" smtClean="0"/>
              <a:t>main character– </a:t>
            </a:r>
            <a:r>
              <a:rPr lang="en-US" dirty="0"/>
              <a:t>the focus of the reader’s </a:t>
            </a:r>
            <a:r>
              <a:rPr lang="en-US" dirty="0" smtClean="0"/>
              <a:t>attention</a:t>
            </a:r>
            <a:endParaRPr lang="en-US" dirty="0"/>
          </a:p>
          <a:p>
            <a:endParaRPr lang="en-US" dirty="0"/>
          </a:p>
          <a:p>
            <a:r>
              <a:rPr lang="en-US" dirty="0"/>
              <a:t>Antagonist – a person or force in conflict with the protagonist</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fade">
                                      <p:cBhvr>
                                        <p:cTn id="11"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rgbClr val="FF0000"/>
                </a:solidFill>
              </a:rPr>
              <a:t>Characters</a:t>
            </a:r>
          </a:p>
        </p:txBody>
      </p:sp>
      <p:sp>
        <p:nvSpPr>
          <p:cNvPr id="15363" name="Rectangle 3"/>
          <p:cNvSpPr>
            <a:spLocks noGrp="1" noChangeArrowheads="1"/>
          </p:cNvSpPr>
          <p:nvPr>
            <p:ph type="body" idx="1"/>
          </p:nvPr>
        </p:nvSpPr>
        <p:spPr bwMode="auto">
          <a:xfrm>
            <a:off x="457200" y="1600201"/>
            <a:ext cx="7467600" cy="762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dirty="0"/>
              <a:t>Protagonist </a:t>
            </a:r>
            <a:r>
              <a:rPr lang="en-US" dirty="0" smtClean="0"/>
              <a:t>                               Antagonist</a:t>
            </a:r>
            <a:endParaRPr lang="en-US" dirty="0"/>
          </a:p>
          <a:p>
            <a:endParaRPr lang="en-US" dirty="0"/>
          </a:p>
          <a:p>
            <a:endParaRPr lang="en-US" dirty="0" smtClean="0"/>
          </a:p>
          <a:p>
            <a:pPr>
              <a:buNone/>
            </a:pP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4191000" y="2667000"/>
            <a:ext cx="4502727" cy="29718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152400" y="2743200"/>
            <a:ext cx="3820325" cy="2819400"/>
          </a:xfrm>
          <a:prstGeom prst="rect">
            <a:avLst/>
          </a:prstGeom>
          <a:noFill/>
          <a:ln w="9525">
            <a:noFill/>
            <a:miter lim="800000"/>
            <a:headEnd/>
            <a:tailEnd/>
          </a:ln>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rgbClr val="FF0000"/>
                </a:solidFill>
              </a:rPr>
              <a:t>Characters</a:t>
            </a:r>
          </a:p>
        </p:txBody>
      </p:sp>
      <p:sp>
        <p:nvSpPr>
          <p:cNvPr id="15363" name="Rectangle 3"/>
          <p:cNvSpPr>
            <a:spLocks noGrp="1" noChangeArrowheads="1"/>
          </p:cNvSpPr>
          <p:nvPr>
            <p:ph type="body" idx="1"/>
          </p:nvPr>
        </p:nvSpPr>
        <p:spPr bwMode="auto">
          <a:xfrm>
            <a:off x="381000" y="1828800"/>
            <a:ext cx="8382000" cy="762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dirty="0"/>
              <a:t>Protagonist </a:t>
            </a:r>
            <a:r>
              <a:rPr lang="en-US" dirty="0" smtClean="0"/>
              <a:t>                                     Antagonist</a:t>
            </a:r>
            <a:endParaRPr lang="en-US" dirty="0"/>
          </a:p>
          <a:p>
            <a:endParaRPr lang="en-US" dirty="0"/>
          </a:p>
          <a:p>
            <a:endParaRPr lang="en-US" dirty="0" smtClean="0"/>
          </a:p>
          <a:p>
            <a:pPr>
              <a:buNone/>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819400" y="1524000"/>
            <a:ext cx="3352800" cy="4693920"/>
          </a:xfrm>
          <a:prstGeom prst="rect">
            <a:avLst/>
          </a:prstGeom>
          <a:noFill/>
          <a:ln w="9525">
            <a:noFill/>
            <a:miter lim="800000"/>
            <a:headEnd/>
            <a:tailEnd/>
          </a:ln>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304800"/>
            <a:ext cx="7772400" cy="838200"/>
          </a:xfrm>
          <a:ln w="69850">
            <a:solidFill>
              <a:schemeClr val="bg1"/>
            </a:solidFill>
          </a:ln>
        </p:spPr>
        <p:txBody>
          <a:bodyPr>
            <a:normAutofit/>
          </a:bodyPr>
          <a:lstStyle/>
          <a:p>
            <a:pPr eaLnBrk="1" hangingPunct="1"/>
            <a:r>
              <a:rPr lang="en-US" b="1" smtClean="0">
                <a:solidFill>
                  <a:schemeClr val="bg1"/>
                </a:solidFill>
              </a:rPr>
              <a:t>“Dominant” &amp; “Prominent”</a:t>
            </a:r>
          </a:p>
        </p:txBody>
      </p:sp>
      <p:sp>
        <p:nvSpPr>
          <p:cNvPr id="7171" name="Rectangle 3"/>
          <p:cNvSpPr>
            <a:spLocks noGrp="1" noChangeArrowheads="1"/>
          </p:cNvSpPr>
          <p:nvPr>
            <p:ph type="subTitle" idx="1"/>
          </p:nvPr>
        </p:nvSpPr>
        <p:spPr>
          <a:xfrm>
            <a:off x="533400" y="1752600"/>
            <a:ext cx="8001000" cy="4648200"/>
          </a:xfrm>
        </p:spPr>
        <p:txBody>
          <a:bodyPr>
            <a:normAutofit fontScale="92500"/>
          </a:bodyPr>
          <a:lstStyle/>
          <a:p>
            <a:pPr marL="609600" indent="-609600" algn="l" eaLnBrk="1" hangingPunct="1"/>
            <a:r>
              <a:rPr lang="en-US" sz="3600" b="1" dirty="0" smtClean="0">
                <a:solidFill>
                  <a:schemeClr val="bg1"/>
                </a:solidFill>
              </a:rPr>
              <a:t>	Often, a writing prompt will ask you to identify a person’s “dominant” or “prominent” trait.</a:t>
            </a:r>
          </a:p>
          <a:p>
            <a:pPr marL="609600" indent="-609600" algn="l" eaLnBrk="1" hangingPunct="1"/>
            <a:endParaRPr lang="en-US" sz="3600" b="1" dirty="0" smtClean="0">
              <a:solidFill>
                <a:schemeClr val="bg1"/>
              </a:solidFill>
            </a:endParaRPr>
          </a:p>
          <a:p>
            <a:pPr marL="609600" indent="-609600" algn="l" eaLnBrk="1" hangingPunct="1">
              <a:buFont typeface="Courier New" pitchFamily="49" charset="0"/>
              <a:buChar char="o"/>
            </a:pPr>
            <a:r>
              <a:rPr lang="en-US" sz="3600" b="1" dirty="0" smtClean="0">
                <a:solidFill>
                  <a:schemeClr val="bg1"/>
                </a:solidFill>
              </a:rPr>
              <a:t> </a:t>
            </a:r>
            <a:r>
              <a:rPr lang="en-US" sz="3600" b="1" dirty="0" smtClean="0"/>
              <a:t>The person’s #1 or “biggest” trait.  </a:t>
            </a:r>
          </a:p>
          <a:p>
            <a:pPr marL="609600" indent="-609600" algn="l" eaLnBrk="1" hangingPunct="1">
              <a:buFont typeface="Courier New" pitchFamily="49" charset="0"/>
              <a:buChar char="o"/>
            </a:pPr>
            <a:r>
              <a:rPr lang="en-US" sz="3600" b="1" dirty="0" smtClean="0"/>
              <a:t> One word, more that any other word, that best describes the character  </a:t>
            </a:r>
            <a:endParaRPr lang="en-US" b="1" dirty="0" smtClean="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p:cTn id="7"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7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 calcmode="lin" valueType="num">
                                      <p:cBhvr>
                                        <p:cTn id="14"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171">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324600"/>
            <a:ext cx="4572000" cy="276999"/>
          </a:xfrm>
          <a:prstGeom prst="rect">
            <a:avLst/>
          </a:prstGeom>
        </p:spPr>
        <p:txBody>
          <a:bodyPr>
            <a:spAutoFit/>
          </a:bodyPr>
          <a:lstStyle/>
          <a:p>
            <a:r>
              <a:rPr lang="en-US" sz="1200" dirty="0" smtClean="0"/>
              <a:t>http://farm1.static.flickr.com/53/206768209_ce2cda4cdd.jpg</a:t>
            </a:r>
            <a:endParaRPr lang="en-US" sz="1200" dirty="0"/>
          </a:p>
        </p:txBody>
      </p:sp>
      <p:sp>
        <p:nvSpPr>
          <p:cNvPr id="5" name="Rectangle 4"/>
          <p:cNvSpPr/>
          <p:nvPr/>
        </p:nvSpPr>
        <p:spPr>
          <a:xfrm>
            <a:off x="381000" y="6019800"/>
            <a:ext cx="4572000" cy="276999"/>
          </a:xfrm>
          <a:prstGeom prst="rect">
            <a:avLst/>
          </a:prstGeom>
        </p:spPr>
        <p:txBody>
          <a:bodyPr>
            <a:spAutoFit/>
          </a:bodyPr>
          <a:lstStyle/>
          <a:p>
            <a:r>
              <a:rPr lang="en-US" sz="1200" dirty="0" smtClean="0"/>
              <a:t>http://westapps.west.thomson.com/WestHeadnote/images/03-06-09.jpg</a:t>
            </a:r>
            <a:endParaRPr lang="en-US" sz="1200" dirty="0"/>
          </a:p>
        </p:txBody>
      </p:sp>
      <p:sp>
        <p:nvSpPr>
          <p:cNvPr id="6" name="Rectangle 5"/>
          <p:cNvSpPr/>
          <p:nvPr/>
        </p:nvSpPr>
        <p:spPr>
          <a:xfrm>
            <a:off x="304800" y="5486400"/>
            <a:ext cx="7772400" cy="461665"/>
          </a:xfrm>
          <a:prstGeom prst="rect">
            <a:avLst/>
          </a:prstGeom>
        </p:spPr>
        <p:txBody>
          <a:bodyPr wrap="square">
            <a:spAutoFit/>
          </a:bodyPr>
          <a:lstStyle/>
          <a:p>
            <a:r>
              <a:rPr lang="en-US" sz="1200" dirty="0" smtClean="0"/>
              <a:t>http://www.moytoy.eu/var/moytoy/storage/images/community/members/berger-hill-studios/character-designs-from-berger-hill-studios/13259-1-eng-US/Character-Designs-from-Berger-Hill-Studios_big.png</a:t>
            </a:r>
            <a:endParaRPr lang="en-US" sz="1200" dirty="0"/>
          </a:p>
        </p:txBody>
      </p:sp>
      <p:sp>
        <p:nvSpPr>
          <p:cNvPr id="7" name="Rectangle 6"/>
          <p:cNvSpPr/>
          <p:nvPr/>
        </p:nvSpPr>
        <p:spPr>
          <a:xfrm>
            <a:off x="381000" y="5105400"/>
            <a:ext cx="4572000" cy="276999"/>
          </a:xfrm>
          <a:prstGeom prst="rect">
            <a:avLst/>
          </a:prstGeom>
        </p:spPr>
        <p:txBody>
          <a:bodyPr>
            <a:spAutoFit/>
          </a:bodyPr>
          <a:lstStyle/>
          <a:p>
            <a:r>
              <a:rPr lang="en-US" sz="1200" dirty="0" smtClean="0"/>
              <a:t>http://www.knowledgeshopatlanta.com/images/Public%20Speaking.jpg</a:t>
            </a:r>
            <a:endParaRPr lang="en-US" sz="1200" dirty="0"/>
          </a:p>
        </p:txBody>
      </p:sp>
      <p:sp>
        <p:nvSpPr>
          <p:cNvPr id="8" name="Rectangle 7"/>
          <p:cNvSpPr/>
          <p:nvPr/>
        </p:nvSpPr>
        <p:spPr>
          <a:xfrm>
            <a:off x="381000" y="4724400"/>
            <a:ext cx="6400800" cy="276999"/>
          </a:xfrm>
          <a:prstGeom prst="rect">
            <a:avLst/>
          </a:prstGeom>
        </p:spPr>
        <p:txBody>
          <a:bodyPr wrap="square">
            <a:spAutoFit/>
          </a:bodyPr>
          <a:lstStyle/>
          <a:p>
            <a:r>
              <a:rPr lang="en-US" sz="1200" dirty="0" smtClean="0"/>
              <a:t>http://www.stockphotopro.com/photo-thumbs-2/stockphotopro_05708VXF_no_title.jpg</a:t>
            </a:r>
            <a:endParaRPr lang="en-US" sz="1200" dirty="0"/>
          </a:p>
        </p:txBody>
      </p:sp>
      <p:sp>
        <p:nvSpPr>
          <p:cNvPr id="9" name="Rectangle 8"/>
          <p:cNvSpPr/>
          <p:nvPr/>
        </p:nvSpPr>
        <p:spPr>
          <a:xfrm>
            <a:off x="381000" y="4343400"/>
            <a:ext cx="8305800" cy="276999"/>
          </a:xfrm>
          <a:prstGeom prst="rect">
            <a:avLst/>
          </a:prstGeom>
        </p:spPr>
        <p:txBody>
          <a:bodyPr wrap="square">
            <a:spAutoFit/>
          </a:bodyPr>
          <a:lstStyle/>
          <a:p>
            <a:r>
              <a:rPr lang="en-US" sz="1200" dirty="0" smtClean="0"/>
              <a:t>http://2.bp.blogspot.com/_OOekoxiajIU/SocUanbO6NI/AAAAAAAAAwQ/rx1-Oug3KVE/s400/angry-face.jpg</a:t>
            </a:r>
            <a:endParaRPr lang="en-US" sz="1200" dirty="0"/>
          </a:p>
        </p:txBody>
      </p:sp>
      <p:sp>
        <p:nvSpPr>
          <p:cNvPr id="10" name="Rectangle 9"/>
          <p:cNvSpPr/>
          <p:nvPr/>
        </p:nvSpPr>
        <p:spPr>
          <a:xfrm>
            <a:off x="381000" y="2438400"/>
            <a:ext cx="4572000" cy="276999"/>
          </a:xfrm>
          <a:prstGeom prst="rect">
            <a:avLst/>
          </a:prstGeom>
        </p:spPr>
        <p:txBody>
          <a:bodyPr>
            <a:spAutoFit/>
          </a:bodyPr>
          <a:lstStyle/>
          <a:p>
            <a:r>
              <a:rPr lang="en-US" sz="1200" dirty="0" smtClean="0"/>
              <a:t>http://www.mrwhitechristmas.com/images/products/sw3917_santa.jpg</a:t>
            </a:r>
            <a:endParaRPr lang="en-US" sz="1200" dirty="0"/>
          </a:p>
        </p:txBody>
      </p:sp>
      <p:sp>
        <p:nvSpPr>
          <p:cNvPr id="11" name="Rectangle 10"/>
          <p:cNvSpPr/>
          <p:nvPr/>
        </p:nvSpPr>
        <p:spPr>
          <a:xfrm>
            <a:off x="457200" y="2057400"/>
            <a:ext cx="4572000" cy="276999"/>
          </a:xfrm>
          <a:prstGeom prst="rect">
            <a:avLst/>
          </a:prstGeom>
        </p:spPr>
        <p:txBody>
          <a:bodyPr>
            <a:spAutoFit/>
          </a:bodyPr>
          <a:lstStyle/>
          <a:p>
            <a:r>
              <a:rPr lang="en-US" sz="1200" dirty="0" smtClean="0"/>
              <a:t>http://www.pamf.org/images/preteen/gossipgroup.jpg</a:t>
            </a:r>
            <a:endParaRPr lang="en-US" sz="1200" dirty="0"/>
          </a:p>
        </p:txBody>
      </p:sp>
      <p:sp>
        <p:nvSpPr>
          <p:cNvPr id="12" name="Rectangle 11"/>
          <p:cNvSpPr/>
          <p:nvPr/>
        </p:nvSpPr>
        <p:spPr>
          <a:xfrm>
            <a:off x="533400" y="1752600"/>
            <a:ext cx="4572000" cy="276999"/>
          </a:xfrm>
          <a:prstGeom prst="rect">
            <a:avLst/>
          </a:prstGeom>
        </p:spPr>
        <p:txBody>
          <a:bodyPr>
            <a:spAutoFit/>
          </a:bodyPr>
          <a:lstStyle/>
          <a:p>
            <a:r>
              <a:rPr lang="en-US" sz="1200" dirty="0" smtClean="0"/>
              <a:t>http://baptistbalance.com/images/laugh.jpg</a:t>
            </a:r>
            <a:endParaRPr lang="en-US" sz="1200" dirty="0"/>
          </a:p>
        </p:txBody>
      </p:sp>
      <p:sp>
        <p:nvSpPr>
          <p:cNvPr id="13" name="Rectangle 12"/>
          <p:cNvSpPr/>
          <p:nvPr/>
        </p:nvSpPr>
        <p:spPr>
          <a:xfrm>
            <a:off x="304800" y="4038600"/>
            <a:ext cx="8382000" cy="276999"/>
          </a:xfrm>
          <a:prstGeom prst="rect">
            <a:avLst/>
          </a:prstGeom>
        </p:spPr>
        <p:txBody>
          <a:bodyPr wrap="square">
            <a:spAutoFit/>
          </a:bodyPr>
          <a:lstStyle/>
          <a:p>
            <a:r>
              <a:rPr lang="en-US" sz="1200" dirty="0" smtClean="0"/>
              <a:t>http://www.picturesof.net/_images_300/Lion_Tamer_In_the_Circus_Royalty_Free_Clipart_Picture_090121-024328-287042.jpg</a:t>
            </a:r>
            <a:endParaRPr lang="en-US" sz="1200" dirty="0"/>
          </a:p>
        </p:txBody>
      </p:sp>
      <p:sp>
        <p:nvSpPr>
          <p:cNvPr id="14" name="Rectangle 13"/>
          <p:cNvSpPr/>
          <p:nvPr/>
        </p:nvSpPr>
        <p:spPr>
          <a:xfrm>
            <a:off x="457200" y="3733800"/>
            <a:ext cx="6400800" cy="276999"/>
          </a:xfrm>
          <a:prstGeom prst="rect">
            <a:avLst/>
          </a:prstGeom>
        </p:spPr>
        <p:txBody>
          <a:bodyPr wrap="square">
            <a:spAutoFit/>
          </a:bodyPr>
          <a:lstStyle/>
          <a:p>
            <a:r>
              <a:rPr lang="en-US" sz="1200" dirty="0" smtClean="0"/>
              <a:t>http://www.sojo.net/images/blog/070307_drowning.gif</a:t>
            </a:r>
            <a:endParaRPr lang="en-US" sz="1200" dirty="0"/>
          </a:p>
        </p:txBody>
      </p:sp>
      <p:sp>
        <p:nvSpPr>
          <p:cNvPr id="15" name="Rectangle 14"/>
          <p:cNvSpPr/>
          <p:nvPr/>
        </p:nvSpPr>
        <p:spPr>
          <a:xfrm>
            <a:off x="533400" y="2819400"/>
            <a:ext cx="5867400" cy="276999"/>
          </a:xfrm>
          <a:prstGeom prst="rect">
            <a:avLst/>
          </a:prstGeom>
        </p:spPr>
        <p:txBody>
          <a:bodyPr wrap="square">
            <a:spAutoFit/>
          </a:bodyPr>
          <a:lstStyle/>
          <a:p>
            <a:r>
              <a:rPr lang="en-US" sz="1200" dirty="0" smtClean="0"/>
              <a:t>http://img259.imageshack.us/i/angrycomputerusersb5.jpg/#q=getting%20angry%20easily</a:t>
            </a:r>
            <a:endParaRPr lang="en-US" sz="1200" dirty="0"/>
          </a:p>
        </p:txBody>
      </p:sp>
      <p:sp>
        <p:nvSpPr>
          <p:cNvPr id="16" name="Rectangle 15"/>
          <p:cNvSpPr/>
          <p:nvPr/>
        </p:nvSpPr>
        <p:spPr>
          <a:xfrm>
            <a:off x="381000" y="1066800"/>
            <a:ext cx="4572000" cy="276999"/>
          </a:xfrm>
          <a:prstGeom prst="rect">
            <a:avLst/>
          </a:prstGeom>
        </p:spPr>
        <p:txBody>
          <a:bodyPr>
            <a:spAutoFit/>
          </a:bodyPr>
          <a:lstStyle/>
          <a:p>
            <a:r>
              <a:rPr lang="en-US" sz="1200" dirty="0" smtClean="0"/>
              <a:t>http://www.urfunworld.com/image/cartoon_image/sleepingbeauty.jpg</a:t>
            </a:r>
            <a:endParaRPr lang="en-US" sz="1200" dirty="0"/>
          </a:p>
        </p:txBody>
      </p:sp>
      <p:sp>
        <p:nvSpPr>
          <p:cNvPr id="17" name="Rectangle 16"/>
          <p:cNvSpPr/>
          <p:nvPr/>
        </p:nvSpPr>
        <p:spPr>
          <a:xfrm>
            <a:off x="533400" y="1371600"/>
            <a:ext cx="4572000" cy="461665"/>
          </a:xfrm>
          <a:prstGeom prst="rect">
            <a:avLst/>
          </a:prstGeom>
        </p:spPr>
        <p:txBody>
          <a:bodyPr>
            <a:spAutoFit/>
          </a:bodyPr>
          <a:lstStyle/>
          <a:p>
            <a:r>
              <a:rPr lang="en-US" sz="1200" dirty="0" smtClean="0"/>
              <a:t>http://www.mpimages.net/mp/compressed/promotional/SleepingBeauty-DVDBonus10373.jpg</a:t>
            </a:r>
            <a:endParaRPr lang="en-US" sz="1200" dirty="0"/>
          </a:p>
        </p:txBody>
      </p:sp>
      <p:sp>
        <p:nvSpPr>
          <p:cNvPr id="18" name="Rectangle 17"/>
          <p:cNvSpPr/>
          <p:nvPr/>
        </p:nvSpPr>
        <p:spPr>
          <a:xfrm>
            <a:off x="304800" y="304800"/>
            <a:ext cx="8229600" cy="1200329"/>
          </a:xfrm>
          <a:prstGeom prst="rect">
            <a:avLst/>
          </a:prstGeom>
        </p:spPr>
        <p:txBody>
          <a:bodyPr wrap="square">
            <a:spAutoFit/>
          </a:bodyPr>
          <a:lstStyle/>
          <a:p>
            <a:r>
              <a:rPr lang="en-US" dirty="0" smtClean="0"/>
              <a:t>Website </a:t>
            </a:r>
            <a:r>
              <a:rPr lang="en-US" dirty="0" err="1" smtClean="0"/>
              <a:t>powerpoint</a:t>
            </a:r>
            <a:r>
              <a:rPr lang="en-US" dirty="0" smtClean="0"/>
              <a:t> is from: http://www.carlisleschools.org/webpages/doulgerisk/teaching.cfm?subpage=839199</a:t>
            </a:r>
            <a:endParaRPr lang="en-US" dirty="0"/>
          </a:p>
        </p:txBody>
      </p:sp>
    </p:spTree>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228600"/>
            <a:ext cx="8534400" cy="838200"/>
          </a:xfrm>
          <a:solidFill>
            <a:schemeClr val="bg2">
              <a:lumMod val="60000"/>
              <a:lumOff val="40000"/>
            </a:schemeClr>
          </a:solidFill>
          <a:ln w="69850">
            <a:solidFill>
              <a:schemeClr val="bg1"/>
            </a:solidFill>
          </a:ln>
        </p:spPr>
        <p:txBody>
          <a:bodyPr>
            <a:normAutofit/>
          </a:bodyPr>
          <a:lstStyle/>
          <a:p>
            <a:pPr algn="ctr" eaLnBrk="1" hangingPunct="1"/>
            <a:r>
              <a:rPr lang="en-US" b="1" dirty="0" smtClean="0">
                <a:solidFill>
                  <a:schemeClr val="bg1"/>
                </a:solidFill>
              </a:rPr>
              <a:t>What is a character trait?</a:t>
            </a:r>
          </a:p>
        </p:txBody>
      </p:sp>
      <p:sp>
        <p:nvSpPr>
          <p:cNvPr id="4" name="TextBox 3"/>
          <p:cNvSpPr txBox="1"/>
          <p:nvPr/>
        </p:nvSpPr>
        <p:spPr>
          <a:xfrm>
            <a:off x="1600200" y="2133600"/>
            <a:ext cx="5486400" cy="1938992"/>
          </a:xfrm>
          <a:prstGeom prst="rect">
            <a:avLst/>
          </a:prstGeom>
          <a:noFill/>
        </p:spPr>
        <p:txBody>
          <a:bodyPr wrap="square" rtlCol="0">
            <a:spAutoFit/>
          </a:bodyPr>
          <a:lstStyle/>
          <a:p>
            <a:r>
              <a:rPr lang="en-US" sz="4000" dirty="0" smtClean="0"/>
              <a:t>All those used to </a:t>
            </a:r>
            <a:r>
              <a:rPr lang="en-US" sz="4000" u="sng" dirty="0" smtClean="0"/>
              <a:t>describe</a:t>
            </a:r>
            <a:r>
              <a:rPr lang="en-US" sz="4000" dirty="0" smtClean="0"/>
              <a:t> a character such as patient, </a:t>
            </a:r>
            <a:r>
              <a:rPr lang="en-US" sz="4000" u="sng" dirty="0" smtClean="0"/>
              <a:t>kind</a:t>
            </a:r>
            <a:r>
              <a:rPr lang="en-US" sz="4000" dirty="0" smtClean="0"/>
              <a:t>, bossy.</a:t>
            </a:r>
            <a:endParaRPr lang="en-US" sz="4000" dirty="0"/>
          </a:p>
        </p:txBody>
      </p:sp>
    </p:spTree>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solidFill>
                  <a:srgbClr val="92D050"/>
                </a:solidFill>
              </a:rPr>
              <a:t>Character traits can be:</a:t>
            </a:r>
            <a:endParaRPr lang="en-US" dirty="0">
              <a:solidFill>
                <a:srgbClr val="92D050"/>
              </a:solidFill>
            </a:endParaRPr>
          </a:p>
        </p:txBody>
      </p:sp>
      <p:sp>
        <p:nvSpPr>
          <p:cNvPr id="3" name="Content Placeholder 2"/>
          <p:cNvSpPr>
            <a:spLocks noGrp="1"/>
          </p:cNvSpPr>
          <p:nvPr>
            <p:ph idx="1"/>
          </p:nvPr>
        </p:nvSpPr>
        <p:spPr>
          <a:xfrm>
            <a:off x="457200" y="1600201"/>
            <a:ext cx="3810000" cy="1371600"/>
          </a:xfrm>
        </p:spPr>
        <p:txBody>
          <a:bodyPr/>
          <a:lstStyle/>
          <a:p>
            <a:r>
              <a:rPr lang="en-US" dirty="0" smtClean="0"/>
              <a:t>Physical</a:t>
            </a:r>
          </a:p>
          <a:p>
            <a:pPr lvl="1"/>
            <a:r>
              <a:rPr lang="en-US" dirty="0" smtClean="0"/>
              <a:t>Tall</a:t>
            </a:r>
          </a:p>
        </p:txBody>
      </p:sp>
      <p:sp>
        <p:nvSpPr>
          <p:cNvPr id="5" name="Content Placeholder 2"/>
          <p:cNvSpPr txBox="1">
            <a:spLocks/>
          </p:cNvSpPr>
          <p:nvPr/>
        </p:nvSpPr>
        <p:spPr>
          <a:xfrm>
            <a:off x="4648200" y="1600200"/>
            <a:ext cx="38100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Personality</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Funny</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Shy</a:t>
            </a:r>
          </a:p>
        </p:txBody>
      </p:sp>
      <p:sp>
        <p:nvSpPr>
          <p:cNvPr id="6" name="Content Placeholder 2"/>
          <p:cNvSpPr txBox="1">
            <a:spLocks/>
          </p:cNvSpPr>
          <p:nvPr/>
        </p:nvSpPr>
        <p:spPr>
          <a:xfrm>
            <a:off x="1143000" y="5867400"/>
            <a:ext cx="7010400" cy="685800"/>
          </a:xfrm>
          <a:prstGeom prst="rect">
            <a:avLst/>
          </a:prstGeom>
          <a:solidFill>
            <a:schemeClr val="bg2">
              <a:lumMod val="75000"/>
            </a:schemeClr>
          </a:solidFill>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Focus on Personality</a:t>
            </a:r>
            <a:r>
              <a:rPr kumimoji="0" lang="en-US" sz="3000" b="1" i="0" u="none" strike="noStrike" kern="1200" cap="none" spc="0" normalizeH="0" noProof="0" dirty="0" smtClean="0">
                <a:ln>
                  <a:noFill/>
                </a:ln>
                <a:solidFill>
                  <a:schemeClr val="tx1"/>
                </a:solidFill>
                <a:effectLst/>
                <a:uLnTx/>
                <a:uFillTx/>
                <a:latin typeface="+mn-lt"/>
                <a:ea typeface="+mn-ea"/>
                <a:cs typeface="+mn-cs"/>
              </a:rPr>
              <a:t> Traits</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362" name="Picture 2" descr="http://westapps.west.thomson.com/WestHeadnote/images/03-06-09.jpg"/>
          <p:cNvPicPr>
            <a:picLocks noChangeAspect="1" noChangeArrowheads="1"/>
          </p:cNvPicPr>
          <p:nvPr/>
        </p:nvPicPr>
        <p:blipFill>
          <a:blip r:embed="rId3" cstate="print"/>
          <a:srcRect/>
          <a:stretch>
            <a:fillRect/>
          </a:stretch>
        </p:blipFill>
        <p:spPr bwMode="auto">
          <a:xfrm>
            <a:off x="5943600" y="3352800"/>
            <a:ext cx="1700893" cy="1905000"/>
          </a:xfrm>
          <a:prstGeom prst="rect">
            <a:avLst/>
          </a:prstGeom>
          <a:noFill/>
        </p:spPr>
      </p:pic>
      <p:pic>
        <p:nvPicPr>
          <p:cNvPr id="15364" name="Picture 4" descr="http://www.moytoy.eu/var/moytoy/storage/images/community/members/berger-hill-studios/character-designs-from-berger-hill-studios/13259-1-eng-US/Character-Designs-from-Berger-Hill-Studios_big.png"/>
          <p:cNvPicPr>
            <a:picLocks noChangeAspect="1" noChangeArrowheads="1"/>
          </p:cNvPicPr>
          <p:nvPr/>
        </p:nvPicPr>
        <p:blipFill>
          <a:blip r:embed="rId4" cstate="print"/>
          <a:srcRect/>
          <a:stretch>
            <a:fillRect/>
          </a:stretch>
        </p:blipFill>
        <p:spPr bwMode="auto">
          <a:xfrm>
            <a:off x="1600200" y="2971800"/>
            <a:ext cx="1676400" cy="2574145"/>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500" fill="hold"/>
                                        <p:tgtEl>
                                          <p:spTgt spid="15364"/>
                                        </p:tgtEl>
                                        <p:attrNameLst>
                                          <p:attrName>ppt_w</p:attrName>
                                        </p:attrNameLst>
                                      </p:cBhvr>
                                      <p:tavLst>
                                        <p:tav tm="0">
                                          <p:val>
                                            <p:fltVal val="0"/>
                                          </p:val>
                                        </p:tav>
                                        <p:tav tm="100000">
                                          <p:val>
                                            <p:strVal val="#ppt_w"/>
                                          </p:val>
                                        </p:tav>
                                      </p:tavLst>
                                    </p:anim>
                                    <p:anim calcmode="lin" valueType="num">
                                      <p:cBhvr>
                                        <p:cTn id="17" dur="500" fill="hold"/>
                                        <p:tgtEl>
                                          <p:spTgt spid="15364"/>
                                        </p:tgtEl>
                                        <p:attrNameLst>
                                          <p:attrName>ppt_h</p:attrName>
                                        </p:attrNameLst>
                                      </p:cBhvr>
                                      <p:tavLst>
                                        <p:tav tm="0">
                                          <p:val>
                                            <p:fltVal val="0"/>
                                          </p:val>
                                        </p:tav>
                                        <p:tav tm="100000">
                                          <p:val>
                                            <p:strVal val="#ppt_h"/>
                                          </p:val>
                                        </p:tav>
                                      </p:tavLst>
                                    </p:anim>
                                    <p:animEffect transition="in" filter="fade">
                                      <p:cBhvr>
                                        <p:cTn id="18" dur="500"/>
                                        <p:tgtEl>
                                          <p:spTgt spid="1536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15362"/>
                                        </p:tgtEl>
                                        <p:attrNameLst>
                                          <p:attrName>style.visibility</p:attrName>
                                        </p:attrNameLst>
                                      </p:cBhvr>
                                      <p:to>
                                        <p:strVal val="visible"/>
                                      </p:to>
                                    </p:set>
                                    <p:anim calcmode="lin" valueType="num">
                                      <p:cBhvr>
                                        <p:cTn id="28" dur="500" fill="hold"/>
                                        <p:tgtEl>
                                          <p:spTgt spid="15362"/>
                                        </p:tgtEl>
                                        <p:attrNameLst>
                                          <p:attrName>ppt_w</p:attrName>
                                        </p:attrNameLst>
                                      </p:cBhvr>
                                      <p:tavLst>
                                        <p:tav tm="0">
                                          <p:val>
                                            <p:fltVal val="0"/>
                                          </p:val>
                                        </p:tav>
                                        <p:tav tm="100000">
                                          <p:val>
                                            <p:strVal val="#ppt_w"/>
                                          </p:val>
                                        </p:tav>
                                      </p:tavLst>
                                    </p:anim>
                                    <p:anim calcmode="lin" valueType="num">
                                      <p:cBhvr>
                                        <p:cTn id="29" dur="500" fill="hold"/>
                                        <p:tgtEl>
                                          <p:spTgt spid="15362"/>
                                        </p:tgtEl>
                                        <p:attrNameLst>
                                          <p:attrName>ppt_h</p:attrName>
                                        </p:attrNameLst>
                                      </p:cBhvr>
                                      <p:tavLst>
                                        <p:tav tm="0">
                                          <p:val>
                                            <p:fltVal val="0"/>
                                          </p:val>
                                        </p:tav>
                                        <p:tav tm="100000">
                                          <p:val>
                                            <p:strVal val="#ppt_h"/>
                                          </p:val>
                                        </p:tav>
                                      </p:tavLst>
                                    </p:anim>
                                    <p:animEffect transition="in" filter="fade">
                                      <p:cBhvr>
                                        <p:cTn id="30" dur="500"/>
                                        <p:tgtEl>
                                          <p:spTgt spid="1536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Personality character traits describing a person can be: </a:t>
            </a:r>
            <a:endParaRPr lang="en-US" dirty="0">
              <a:solidFill>
                <a:srgbClr val="92D050"/>
              </a:solidFill>
            </a:endParaRPr>
          </a:p>
        </p:txBody>
      </p:sp>
      <p:sp>
        <p:nvSpPr>
          <p:cNvPr id="4" name="Content Placeholder 2"/>
          <p:cNvSpPr txBox="1">
            <a:spLocks/>
          </p:cNvSpPr>
          <p:nvPr/>
        </p:nvSpPr>
        <p:spPr>
          <a:xfrm>
            <a:off x="533400" y="1600201"/>
            <a:ext cx="3810000" cy="1676399"/>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Permanent</a:t>
            </a:r>
          </a:p>
          <a:p>
            <a:pPr marL="877824" lvl="1" indent="-384048" fontAlgn="auto">
              <a:spcBef>
                <a:spcPct val="20000"/>
              </a:spcBef>
              <a:spcAft>
                <a:spcPts val="0"/>
              </a:spcAft>
              <a:buClr>
                <a:schemeClr val="accent1"/>
              </a:buClr>
              <a:buSzPct val="80000"/>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0" y="1676401"/>
            <a:ext cx="3810000" cy="1066800"/>
          </a:xfrm>
          <a:prstGeom prst="rect">
            <a:avLst/>
          </a:prstGeom>
        </p:spPr>
        <p:txBody>
          <a:bodyPr vert="horz">
            <a:normAutofit lnSpcReduction="1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Temporary</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lang="en-US" sz="3000" noProof="0" dirty="0" smtClean="0">
                <a:latin typeface="+mn-lt"/>
              </a:rPr>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triped Right Arrow 7"/>
          <p:cNvSpPr/>
          <p:nvPr/>
        </p:nvSpPr>
        <p:spPr>
          <a:xfrm>
            <a:off x="1371600" y="2895600"/>
            <a:ext cx="5181600" cy="2895600"/>
          </a:xfrm>
          <a:prstGeom prst="striped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Character changes from the beginning to the end</a:t>
            </a:r>
            <a:endParaRPr lang="en-US" sz="3200" b="1" dirty="0">
              <a:solidFill>
                <a:schemeClr val="bg1"/>
              </a:solidFill>
            </a:endParaRPr>
          </a:p>
        </p:txBody>
      </p:sp>
      <p:sp>
        <p:nvSpPr>
          <p:cNvPr id="9" name="Content Placeholder 2"/>
          <p:cNvSpPr txBox="1">
            <a:spLocks/>
          </p:cNvSpPr>
          <p:nvPr/>
        </p:nvSpPr>
        <p:spPr>
          <a:xfrm>
            <a:off x="2209800" y="2667000"/>
            <a:ext cx="3810000" cy="1066800"/>
          </a:xfrm>
          <a:prstGeom prst="rect">
            <a:avLst/>
          </a:prstGeom>
        </p:spPr>
        <p:txBody>
          <a:bodyPr vert="horz">
            <a:normAutofit lnSpcReduction="1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Changing</a:t>
            </a: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lang="en-US" sz="3000" noProof="0" dirty="0" smtClean="0">
                <a:latin typeface="+mn-lt"/>
              </a:rPr>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a:bodyPr>
          <a:lstStyle/>
          <a:p>
            <a:r>
              <a:rPr lang="en-US" dirty="0" smtClean="0">
                <a:solidFill>
                  <a:srgbClr val="92D050"/>
                </a:solidFill>
              </a:rPr>
              <a:t>With so many traits, what’s really important?</a:t>
            </a:r>
            <a:endParaRPr lang="en-US" dirty="0">
              <a:solidFill>
                <a:srgbClr val="92D050"/>
              </a:solidFill>
            </a:endParaRPr>
          </a:p>
        </p:txBody>
      </p:sp>
      <p:sp>
        <p:nvSpPr>
          <p:cNvPr id="7" name="Content Placeholder 2"/>
          <p:cNvSpPr txBox="1">
            <a:spLocks/>
          </p:cNvSpPr>
          <p:nvPr/>
        </p:nvSpPr>
        <p:spPr>
          <a:xfrm>
            <a:off x="457200" y="2743200"/>
            <a:ext cx="7772400" cy="3352800"/>
          </a:xfrm>
          <a:prstGeom prst="rect">
            <a:avLst/>
          </a:prstGeom>
          <a:solidFill>
            <a:schemeClr val="bg2">
              <a:lumMod val="75000"/>
            </a:schemeClr>
          </a:solidFill>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Focus on traits that offer many examples in the story and that are not there for just a short while.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3000" dirty="0" smtClean="0">
                <a:latin typeface="+mn-lt"/>
              </a:rPr>
              <a:t>They must matter to the story.</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04800"/>
            <a:ext cx="7772400" cy="1295400"/>
          </a:xfrm>
          <a:solidFill>
            <a:schemeClr val="bg2">
              <a:lumMod val="60000"/>
              <a:lumOff val="40000"/>
            </a:schemeClr>
          </a:solidFill>
          <a:ln w="69850">
            <a:solidFill>
              <a:schemeClr val="bg1"/>
            </a:solidFill>
          </a:ln>
        </p:spPr>
        <p:txBody>
          <a:bodyPr>
            <a:normAutofit/>
          </a:bodyPr>
          <a:lstStyle/>
          <a:p>
            <a:pPr algn="ctr" eaLnBrk="1" hangingPunct="1"/>
            <a:r>
              <a:rPr lang="en-US" sz="3600" b="1" dirty="0" smtClean="0">
                <a:solidFill>
                  <a:schemeClr val="bg1"/>
                </a:solidFill>
              </a:rPr>
              <a:t>How do you identify character traits in a story?</a:t>
            </a:r>
          </a:p>
        </p:txBody>
      </p:sp>
      <p:sp>
        <p:nvSpPr>
          <p:cNvPr id="4099" name="Rectangle 3"/>
          <p:cNvSpPr>
            <a:spLocks noGrp="1" noChangeArrowheads="1"/>
          </p:cNvSpPr>
          <p:nvPr>
            <p:ph type="subTitle" idx="1"/>
          </p:nvPr>
        </p:nvSpPr>
        <p:spPr>
          <a:xfrm>
            <a:off x="533400" y="2209800"/>
            <a:ext cx="8001000" cy="3200400"/>
          </a:xfrm>
        </p:spPr>
        <p:txBody>
          <a:bodyPr>
            <a:normAutofit/>
          </a:bodyPr>
          <a:lstStyle/>
          <a:p>
            <a:pPr algn="l" eaLnBrk="1" hangingPunct="1"/>
            <a:r>
              <a:rPr lang="en-US" sz="3600" b="1" dirty="0" smtClean="0"/>
              <a:t> </a:t>
            </a:r>
          </a:p>
          <a:p>
            <a:pPr algn="l" eaLnBrk="1" hangingPunct="1"/>
            <a:endParaRPr lang="en-US" sz="3600" b="1" dirty="0" smtClean="0"/>
          </a:p>
          <a:p>
            <a:pPr algn="l" eaLnBrk="1" hangingPunct="1"/>
            <a:r>
              <a:rPr lang="en-US" sz="3600" b="1" dirty="0" smtClean="0"/>
              <a:t>1.  Indirect Characterization (</a:t>
            </a:r>
            <a:r>
              <a:rPr lang="en-US" sz="3600" b="1" u="sng" dirty="0" smtClean="0"/>
              <a:t>implicit</a:t>
            </a:r>
            <a:r>
              <a:rPr lang="en-US" sz="3600" b="1" dirty="0" smtClean="0"/>
              <a:t> or </a:t>
            </a:r>
            <a:r>
              <a:rPr lang="en-US" sz="3600" b="1" u="sng" dirty="0" smtClean="0"/>
              <a:t>inferred</a:t>
            </a:r>
            <a:r>
              <a:rPr lang="en-US" sz="3600" b="1" dirty="0" smtClean="0"/>
              <a:t>) </a:t>
            </a:r>
            <a:r>
              <a:rPr lang="en-US" sz="3000" b="1" dirty="0" smtClean="0"/>
              <a:t>(You have to guess!)  </a:t>
            </a:r>
            <a:r>
              <a:rPr lang="en-US" sz="3000" dirty="0" smtClean="0"/>
              <a:t>(shown by actions, words, etc)</a:t>
            </a:r>
          </a:p>
          <a:p>
            <a:pPr algn="l" eaLnBrk="1" hangingPunct="1"/>
            <a:endParaRPr lang="en-US" sz="3000" b="1" dirty="0" smtClean="0"/>
          </a:p>
          <a:p>
            <a:pPr algn="l" eaLnBrk="1" hangingPunct="1"/>
            <a:endParaRPr lang="en-US" sz="2600" b="1" dirty="0" smtClean="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04800"/>
            <a:ext cx="7772400" cy="1295400"/>
          </a:xfrm>
          <a:ln w="69850">
            <a:solidFill>
              <a:schemeClr val="bg1"/>
            </a:solidFill>
          </a:ln>
        </p:spPr>
        <p:txBody>
          <a:bodyPr>
            <a:normAutofit/>
          </a:bodyPr>
          <a:lstStyle/>
          <a:p>
            <a:pPr algn="ctr" eaLnBrk="1" hangingPunct="1"/>
            <a:r>
              <a:rPr lang="en-US" sz="3600" b="1" dirty="0" smtClean="0">
                <a:solidFill>
                  <a:schemeClr val="bg1"/>
                </a:solidFill>
              </a:rPr>
              <a:t>How do you identify character traits in a story?</a:t>
            </a:r>
          </a:p>
        </p:txBody>
      </p:sp>
      <p:sp>
        <p:nvSpPr>
          <p:cNvPr id="4099" name="Rectangle 3"/>
          <p:cNvSpPr>
            <a:spLocks noGrp="1" noChangeArrowheads="1"/>
          </p:cNvSpPr>
          <p:nvPr>
            <p:ph type="subTitle" idx="1"/>
          </p:nvPr>
        </p:nvSpPr>
        <p:spPr>
          <a:xfrm>
            <a:off x="228600" y="1828800"/>
            <a:ext cx="8001000" cy="3810000"/>
          </a:xfrm>
        </p:spPr>
        <p:txBody>
          <a:bodyPr>
            <a:normAutofit/>
          </a:bodyPr>
          <a:lstStyle/>
          <a:p>
            <a:pPr algn="l" eaLnBrk="1" hangingPunct="1"/>
            <a:r>
              <a:rPr lang="en-US" sz="3000" b="1" dirty="0" smtClean="0">
                <a:solidFill>
                  <a:schemeClr val="bg1"/>
                </a:solidFill>
              </a:rPr>
              <a:t>Example for “Generous”</a:t>
            </a:r>
          </a:p>
          <a:p>
            <a:pPr algn="l" eaLnBrk="1" hangingPunct="1"/>
            <a:endParaRPr lang="en-US" sz="3000" b="1" dirty="0" smtClean="0">
              <a:solidFill>
                <a:schemeClr val="bg1"/>
              </a:solidFill>
            </a:endParaRPr>
          </a:p>
          <a:p>
            <a:pPr marL="514350" indent="-514350" algn="l" eaLnBrk="1" hangingPunct="1">
              <a:buFont typeface="+mj-lt"/>
              <a:buAutoNum type="arabicPeriod"/>
            </a:pPr>
            <a:r>
              <a:rPr lang="en-US" sz="3000" b="1" dirty="0" smtClean="0"/>
              <a:t>Richard was a generous person.</a:t>
            </a:r>
          </a:p>
          <a:p>
            <a:pPr marL="514350" indent="-514350" algn="l" eaLnBrk="1" hangingPunct="1">
              <a:buFont typeface="+mj-lt"/>
              <a:buAutoNum type="arabicPeriod"/>
            </a:pPr>
            <a:r>
              <a:rPr lang="en-US" sz="3000" b="1" dirty="0" smtClean="0"/>
              <a:t>Richard gave away lots of money to anyone who needed it. </a:t>
            </a:r>
            <a:endParaRPr lang="en-US" sz="3000" b="1" dirty="0" smtClean="0">
              <a:solidFill>
                <a:schemeClr val="bg2">
                  <a:lumMod val="60000"/>
                  <a:lumOff val="40000"/>
                </a:schemeClr>
              </a:solidFill>
            </a:endParaRPr>
          </a:p>
          <a:p>
            <a:pPr algn="l" eaLnBrk="1" hangingPunct="1"/>
            <a:endParaRPr lang="en-US" sz="3000" b="1" dirty="0" smtClean="0">
              <a:solidFill>
                <a:schemeClr val="bg2">
                  <a:lumMod val="60000"/>
                  <a:lumOff val="40000"/>
                </a:schemeClr>
              </a:solidFill>
            </a:endParaRPr>
          </a:p>
          <a:p>
            <a:pPr algn="l" eaLnBrk="1" hangingPunct="1"/>
            <a:endParaRPr lang="en-US" sz="3000" b="1" dirty="0" smtClean="0">
              <a:solidFill>
                <a:schemeClr val="bg2">
                  <a:lumMod val="60000"/>
                  <a:lumOff val="40000"/>
                </a:schemeClr>
              </a:solidFill>
            </a:endParaRPr>
          </a:p>
        </p:txBody>
      </p:sp>
      <p:sp>
        <p:nvSpPr>
          <p:cNvPr id="4" name="Left Arrow 3"/>
          <p:cNvSpPr/>
          <p:nvPr/>
        </p:nvSpPr>
        <p:spPr>
          <a:xfrm rot="20187489">
            <a:off x="6177886" y="2078076"/>
            <a:ext cx="2590800" cy="9499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Stated - explicit</a:t>
            </a:r>
            <a:endParaRPr lang="en-US" dirty="0">
              <a:solidFill>
                <a:schemeClr val="bg1"/>
              </a:solidFill>
            </a:endParaRPr>
          </a:p>
        </p:txBody>
      </p:sp>
      <p:sp>
        <p:nvSpPr>
          <p:cNvPr id="5" name="Left Arrow 4"/>
          <p:cNvSpPr/>
          <p:nvPr/>
        </p:nvSpPr>
        <p:spPr>
          <a:xfrm rot="1292001">
            <a:off x="6006589" y="4789344"/>
            <a:ext cx="3048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Infer - implicit</a:t>
            </a:r>
            <a:endParaRPr lang="en-US" dirty="0">
              <a:solidFill>
                <a:schemeClr val="bg1"/>
              </a:solidFill>
            </a:endParaRPr>
          </a:p>
        </p:txBody>
      </p:sp>
      <p:pic>
        <p:nvPicPr>
          <p:cNvPr id="6146" name="Picture 2" descr="http://2.bp.blogspot.com/_NpHFRQ-Dk3Q/SfXsRK_aDuI/AAAAAAAABYQ/INnnH1IoJAQ/s400/richie+rich.jpg"/>
          <p:cNvPicPr>
            <a:picLocks noChangeAspect="1" noChangeArrowheads="1"/>
          </p:cNvPicPr>
          <p:nvPr/>
        </p:nvPicPr>
        <p:blipFill>
          <a:blip r:embed="rId3" cstate="print"/>
          <a:srcRect/>
          <a:stretch>
            <a:fillRect/>
          </a:stretch>
        </p:blipFill>
        <p:spPr bwMode="auto">
          <a:xfrm>
            <a:off x="533400" y="4648200"/>
            <a:ext cx="1841500" cy="1836896"/>
          </a:xfrm>
          <a:prstGeom prst="rect">
            <a:avLst/>
          </a:prstGeom>
          <a:noFill/>
        </p:spPr>
      </p:pic>
      <p:sp>
        <p:nvSpPr>
          <p:cNvPr id="9" name="TextBox 8"/>
          <p:cNvSpPr txBox="1"/>
          <p:nvPr/>
        </p:nvSpPr>
        <p:spPr>
          <a:xfrm>
            <a:off x="2819400" y="5715000"/>
            <a:ext cx="5867400" cy="954107"/>
          </a:xfrm>
          <a:prstGeom prst="rect">
            <a:avLst/>
          </a:prstGeom>
          <a:noFill/>
        </p:spPr>
        <p:txBody>
          <a:bodyPr wrap="square" rtlCol="0">
            <a:spAutoFit/>
          </a:bodyPr>
          <a:lstStyle/>
          <a:p>
            <a:r>
              <a:rPr lang="en-US" sz="2800" b="1" dirty="0" smtClean="0">
                <a:solidFill>
                  <a:schemeClr val="bg2">
                    <a:lumMod val="60000"/>
                    <a:lumOff val="40000"/>
                  </a:schemeClr>
                </a:solidFill>
              </a:rPr>
              <a:t>Well-developed characters help to make very powerful stories. </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additive="base">
                                        <p:cTn id="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calcmode="lin" valueType="num">
                                      <p:cBhvr additive="base">
                                        <p:cTn id="20"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295400"/>
          </a:xfrm>
          <a:ln w="69850">
            <a:solidFill>
              <a:schemeClr val="bg1"/>
            </a:solidFill>
          </a:ln>
        </p:spPr>
        <p:txBody>
          <a:bodyPr>
            <a:normAutofit fontScale="90000"/>
          </a:bodyPr>
          <a:lstStyle/>
          <a:p>
            <a:pPr algn="ctr" eaLnBrk="1" hangingPunct="1"/>
            <a:r>
              <a:rPr lang="en-US" b="1" dirty="0" smtClean="0">
                <a:solidFill>
                  <a:schemeClr val="bg1"/>
                </a:solidFill>
              </a:rPr>
              <a:t>ways to identify character traits in a story:</a:t>
            </a:r>
          </a:p>
        </p:txBody>
      </p:sp>
      <p:sp>
        <p:nvSpPr>
          <p:cNvPr id="5123" name="Rectangle 3"/>
          <p:cNvSpPr>
            <a:spLocks noGrp="1" noChangeArrowheads="1"/>
          </p:cNvSpPr>
          <p:nvPr>
            <p:ph type="subTitle" idx="1"/>
          </p:nvPr>
        </p:nvSpPr>
        <p:spPr>
          <a:xfrm>
            <a:off x="457200" y="2057400"/>
            <a:ext cx="5105400" cy="3733800"/>
          </a:xfrm>
        </p:spPr>
        <p:txBody>
          <a:bodyPr>
            <a:normAutofit/>
          </a:bodyPr>
          <a:lstStyle/>
          <a:p>
            <a:pPr marL="609600" indent="-609600" algn="l" eaLnBrk="1" hangingPunct="1"/>
            <a:r>
              <a:rPr lang="en-US" sz="3600" b="1" dirty="0" smtClean="0"/>
              <a:t>Indirect</a:t>
            </a:r>
          </a:p>
          <a:p>
            <a:pPr marL="609600" indent="-609600" algn="l" eaLnBrk="1" hangingPunct="1"/>
            <a:r>
              <a:rPr lang="en-US" sz="3600" b="1" dirty="0" smtClean="0"/>
              <a:t>Characterization</a:t>
            </a:r>
          </a:p>
          <a:p>
            <a:pPr marL="609600" indent="-609600" algn="l" eaLnBrk="1" hangingPunct="1"/>
            <a:endParaRPr lang="en-US" sz="3600" b="1" dirty="0" smtClean="0"/>
          </a:p>
          <a:p>
            <a:pPr marL="609600" indent="-609600" algn="l" eaLnBrk="1" hangingPunct="1">
              <a:buFont typeface="Arial" pitchFamily="34" charset="0"/>
              <a:buChar char="•"/>
            </a:pPr>
            <a:r>
              <a:rPr lang="en-US" sz="3600" b="1" dirty="0" smtClean="0"/>
              <a:t>What the character </a:t>
            </a:r>
            <a:r>
              <a:rPr lang="en-US" sz="3600" b="1" i="1" dirty="0" smtClean="0"/>
              <a:t>looks like</a:t>
            </a:r>
            <a:r>
              <a:rPr lang="en-US" sz="3600" b="1" dirty="0" smtClean="0"/>
              <a:t> (physical appearance)</a:t>
            </a:r>
          </a:p>
        </p:txBody>
      </p:sp>
      <p:pic>
        <p:nvPicPr>
          <p:cNvPr id="32770" name="Picture 2" descr="http://www.mrwhitechristmas.com/images/products/sw3917_santa.jpg"/>
          <p:cNvPicPr>
            <a:picLocks noChangeAspect="1" noChangeArrowheads="1"/>
          </p:cNvPicPr>
          <p:nvPr/>
        </p:nvPicPr>
        <p:blipFill>
          <a:blip r:embed="rId3" cstate="print"/>
          <a:srcRect/>
          <a:stretch>
            <a:fillRect/>
          </a:stretch>
        </p:blipFill>
        <p:spPr bwMode="auto">
          <a:xfrm>
            <a:off x="6019800" y="2133600"/>
            <a:ext cx="2362200" cy="4515497"/>
          </a:xfrm>
          <a:prstGeom prst="rect">
            <a:avLst/>
          </a:prstGeom>
          <a:noFill/>
        </p:spPr>
      </p:pic>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Technic">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782</TotalTime>
  <Words>710</Words>
  <Application>Microsoft Office PowerPoint</Application>
  <PresentationFormat>On-screen Show (4:3)</PresentationFormat>
  <Paragraphs>141</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CHARACTERIZATION</vt:lpstr>
      <vt:lpstr>What is characterization?</vt:lpstr>
      <vt:lpstr>What is a character trait?</vt:lpstr>
      <vt:lpstr>Character traits can be:</vt:lpstr>
      <vt:lpstr>Personality character traits describing a person can be: </vt:lpstr>
      <vt:lpstr>With so many traits, what’s really important?</vt:lpstr>
      <vt:lpstr>How do you identify character traits in a story?</vt:lpstr>
      <vt:lpstr>How do you identify character traits in a story?</vt:lpstr>
      <vt:lpstr>ways to identify character traits in a story:</vt:lpstr>
      <vt:lpstr>ways to identify character traits in a story:</vt:lpstr>
      <vt:lpstr>ways to identify character traits in a story:</vt:lpstr>
      <vt:lpstr>ways to identify character traits in a story:</vt:lpstr>
      <vt:lpstr>ways to identify character traits in a story:</vt:lpstr>
      <vt:lpstr>Direct Characterization </vt:lpstr>
      <vt:lpstr>ways to identify character traits in a story:</vt:lpstr>
      <vt:lpstr>How to explain/prove a character’s traits:</vt:lpstr>
      <vt:lpstr>How to explain/prove  A character traits:</vt:lpstr>
      <vt:lpstr>How to explain/prove  A character traits:</vt:lpstr>
      <vt:lpstr>How to explain/prove  A character traits:</vt:lpstr>
      <vt:lpstr>How to explain/prove  A character traits:</vt:lpstr>
      <vt:lpstr>Characters</vt:lpstr>
      <vt:lpstr>Characters</vt:lpstr>
      <vt:lpstr>Characters</vt:lpstr>
      <vt:lpstr>“Dominant” &amp; “Prominent”</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character trait?</dc:title>
  <dc:creator>Michael Winchell</dc:creator>
  <cp:lastModifiedBy>P</cp:lastModifiedBy>
  <cp:revision>67</cp:revision>
  <dcterms:created xsi:type="dcterms:W3CDTF">2004-11-19T00:07:29Z</dcterms:created>
  <dcterms:modified xsi:type="dcterms:W3CDTF">2013-10-09T22:35:04Z</dcterms:modified>
</cp:coreProperties>
</file>