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2"/>
  </p:notesMasterIdLst>
  <p:sldIdLst>
    <p:sldId id="256" r:id="rId2"/>
    <p:sldId id="258" r:id="rId3"/>
    <p:sldId id="257" r:id="rId4"/>
    <p:sldId id="259" r:id="rId5"/>
    <p:sldId id="260" r:id="rId6"/>
    <p:sldId id="261" r:id="rId7"/>
    <p:sldId id="262" r:id="rId8"/>
    <p:sldId id="272" r:id="rId9"/>
    <p:sldId id="273" r:id="rId10"/>
    <p:sldId id="274" r:id="rId11"/>
    <p:sldId id="264" r:id="rId12"/>
    <p:sldId id="265" r:id="rId13"/>
    <p:sldId id="266" r:id="rId14"/>
    <p:sldId id="267" r:id="rId15"/>
    <p:sldId id="268" r:id="rId16"/>
    <p:sldId id="269" r:id="rId17"/>
    <p:sldId id="270" r:id="rId18"/>
    <p:sldId id="275" r:id="rId19"/>
    <p:sldId id="271" r:id="rId20"/>
    <p:sldId id="276"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170" y="-18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5C1A220-B83F-4F74-86DC-A81FED86CBAC}"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US"/>
        </a:p>
      </dgm:t>
    </dgm:pt>
    <dgm:pt modelId="{311E8342-BD5A-4F28-948B-F678E9CF5257}">
      <dgm:prSet phldrT="[Text]"/>
      <dgm:spPr/>
      <dgm:t>
        <a:bodyPr/>
        <a:lstStyle/>
        <a:p>
          <a:r>
            <a:rPr lang="en-US" dirty="0" smtClean="0"/>
            <a:t>Connotation</a:t>
          </a:r>
          <a:endParaRPr lang="en-US" dirty="0"/>
        </a:p>
      </dgm:t>
    </dgm:pt>
    <dgm:pt modelId="{36251C7D-A6FF-4402-9FEB-6892E93E175A}" type="parTrans" cxnId="{4477D8CF-7A67-4436-A625-BFAAB96E6C6C}">
      <dgm:prSet/>
      <dgm:spPr/>
      <dgm:t>
        <a:bodyPr/>
        <a:lstStyle/>
        <a:p>
          <a:endParaRPr lang="en-US"/>
        </a:p>
      </dgm:t>
    </dgm:pt>
    <dgm:pt modelId="{443220FF-5FDB-4BC1-8E27-3769A5A34973}" type="sibTrans" cxnId="{4477D8CF-7A67-4436-A625-BFAAB96E6C6C}">
      <dgm:prSet/>
      <dgm:spPr/>
      <dgm:t>
        <a:bodyPr/>
        <a:lstStyle/>
        <a:p>
          <a:endParaRPr lang="en-US"/>
        </a:p>
      </dgm:t>
    </dgm:pt>
    <dgm:pt modelId="{3B66036D-267A-4B5E-A4EB-E792DF2ECD33}">
      <dgm:prSet phldrT="[Text]"/>
      <dgm:spPr/>
      <dgm:t>
        <a:bodyPr/>
        <a:lstStyle/>
        <a:p>
          <a:r>
            <a:rPr lang="en-US" dirty="0" smtClean="0"/>
            <a:t>memories</a:t>
          </a:r>
          <a:endParaRPr lang="en-US" dirty="0"/>
        </a:p>
      </dgm:t>
    </dgm:pt>
    <dgm:pt modelId="{9F89F453-DF8D-4FCA-9F2A-1A616A65BE20}" type="parTrans" cxnId="{7F0ABF82-CADB-4319-803F-CBA43DCFCFC4}">
      <dgm:prSet/>
      <dgm:spPr/>
      <dgm:t>
        <a:bodyPr/>
        <a:lstStyle/>
        <a:p>
          <a:endParaRPr lang="en-US"/>
        </a:p>
      </dgm:t>
    </dgm:pt>
    <dgm:pt modelId="{AB2FBA79-B484-4191-B005-75352CA1823F}" type="sibTrans" cxnId="{7F0ABF82-CADB-4319-803F-CBA43DCFCFC4}">
      <dgm:prSet/>
      <dgm:spPr/>
      <dgm:t>
        <a:bodyPr/>
        <a:lstStyle/>
        <a:p>
          <a:endParaRPr lang="en-US"/>
        </a:p>
      </dgm:t>
    </dgm:pt>
    <dgm:pt modelId="{A5FF506C-A63B-461D-9420-B64604BDAF5A}">
      <dgm:prSet phldrT="[Text]"/>
      <dgm:spPr/>
      <dgm:t>
        <a:bodyPr/>
        <a:lstStyle/>
        <a:p>
          <a:r>
            <a:rPr lang="en-US" dirty="0" smtClean="0"/>
            <a:t>feelings</a:t>
          </a:r>
          <a:endParaRPr lang="en-US" dirty="0"/>
        </a:p>
      </dgm:t>
    </dgm:pt>
    <dgm:pt modelId="{F238003D-371A-42C9-AD85-9B64E4ABE6B2}" type="parTrans" cxnId="{FAC43022-0A54-4EAA-8358-B82480277568}">
      <dgm:prSet/>
      <dgm:spPr/>
      <dgm:t>
        <a:bodyPr/>
        <a:lstStyle/>
        <a:p>
          <a:endParaRPr lang="en-US"/>
        </a:p>
      </dgm:t>
    </dgm:pt>
    <dgm:pt modelId="{013A29CF-E25A-4B57-8439-FA32F3AEF1D0}" type="sibTrans" cxnId="{FAC43022-0A54-4EAA-8358-B82480277568}">
      <dgm:prSet/>
      <dgm:spPr/>
      <dgm:t>
        <a:bodyPr/>
        <a:lstStyle/>
        <a:p>
          <a:endParaRPr lang="en-US"/>
        </a:p>
      </dgm:t>
    </dgm:pt>
    <dgm:pt modelId="{481D72C3-4A6C-439E-8586-51E589A2B3C4}">
      <dgm:prSet phldrT="[Text]"/>
      <dgm:spPr/>
      <dgm:t>
        <a:bodyPr/>
        <a:lstStyle/>
        <a:p>
          <a:r>
            <a:rPr lang="en-US" dirty="0" smtClean="0"/>
            <a:t>images</a:t>
          </a:r>
          <a:endParaRPr lang="en-US" dirty="0"/>
        </a:p>
      </dgm:t>
    </dgm:pt>
    <dgm:pt modelId="{E403CBCE-0425-47A5-821D-FD3A6B3A793F}" type="parTrans" cxnId="{4B394DA3-B544-4169-937C-76C77C8E193C}">
      <dgm:prSet/>
      <dgm:spPr/>
      <dgm:t>
        <a:bodyPr/>
        <a:lstStyle/>
        <a:p>
          <a:endParaRPr lang="en-US"/>
        </a:p>
      </dgm:t>
    </dgm:pt>
    <dgm:pt modelId="{190DF260-BC34-4E4F-AD0C-6EDE4C919163}" type="sibTrans" cxnId="{4B394DA3-B544-4169-937C-76C77C8E193C}">
      <dgm:prSet/>
      <dgm:spPr/>
      <dgm:t>
        <a:bodyPr/>
        <a:lstStyle/>
        <a:p>
          <a:endParaRPr lang="en-US"/>
        </a:p>
      </dgm:t>
    </dgm:pt>
    <dgm:pt modelId="{0C878D36-8A29-40A2-B33D-B1E843B96913}" type="pres">
      <dgm:prSet presAssocID="{45C1A220-B83F-4F74-86DC-A81FED86CBAC}" presName="cycle" presStyleCnt="0">
        <dgm:presLayoutVars>
          <dgm:chMax val="1"/>
          <dgm:dir/>
          <dgm:animLvl val="ctr"/>
          <dgm:resizeHandles val="exact"/>
        </dgm:presLayoutVars>
      </dgm:prSet>
      <dgm:spPr/>
      <dgm:t>
        <a:bodyPr/>
        <a:lstStyle/>
        <a:p>
          <a:endParaRPr lang="en-US"/>
        </a:p>
      </dgm:t>
    </dgm:pt>
    <dgm:pt modelId="{2BDBF35B-AA12-48DB-BE6A-2A93B2B27775}" type="pres">
      <dgm:prSet presAssocID="{311E8342-BD5A-4F28-948B-F678E9CF5257}" presName="centerShape" presStyleLbl="node0" presStyleIdx="0" presStyleCnt="1" custScaleX="144014" custScaleY="147616"/>
      <dgm:spPr/>
      <dgm:t>
        <a:bodyPr/>
        <a:lstStyle/>
        <a:p>
          <a:endParaRPr lang="en-US"/>
        </a:p>
      </dgm:t>
    </dgm:pt>
    <dgm:pt modelId="{484F8937-5F37-417F-B0DA-E4CBA5E84BAA}" type="pres">
      <dgm:prSet presAssocID="{9F89F453-DF8D-4FCA-9F2A-1A616A65BE20}" presName="parTrans" presStyleLbl="bgSibTrans2D1" presStyleIdx="0" presStyleCnt="3"/>
      <dgm:spPr/>
      <dgm:t>
        <a:bodyPr/>
        <a:lstStyle/>
        <a:p>
          <a:endParaRPr lang="en-US"/>
        </a:p>
      </dgm:t>
    </dgm:pt>
    <dgm:pt modelId="{76309374-EE9F-43F0-B16F-55C99826F9AC}" type="pres">
      <dgm:prSet presAssocID="{3B66036D-267A-4B5E-A4EB-E792DF2ECD33}" presName="node" presStyleLbl="node1" presStyleIdx="0" presStyleCnt="3">
        <dgm:presLayoutVars>
          <dgm:bulletEnabled val="1"/>
        </dgm:presLayoutVars>
      </dgm:prSet>
      <dgm:spPr/>
      <dgm:t>
        <a:bodyPr/>
        <a:lstStyle/>
        <a:p>
          <a:endParaRPr lang="en-US"/>
        </a:p>
      </dgm:t>
    </dgm:pt>
    <dgm:pt modelId="{65DCF55D-6905-4E7D-9006-0E140863F08B}" type="pres">
      <dgm:prSet presAssocID="{F238003D-371A-42C9-AD85-9B64E4ABE6B2}" presName="parTrans" presStyleLbl="bgSibTrans2D1" presStyleIdx="1" presStyleCnt="3"/>
      <dgm:spPr/>
      <dgm:t>
        <a:bodyPr/>
        <a:lstStyle/>
        <a:p>
          <a:endParaRPr lang="en-US"/>
        </a:p>
      </dgm:t>
    </dgm:pt>
    <dgm:pt modelId="{339BCDE6-2270-4AD4-997E-816BE76E8257}" type="pres">
      <dgm:prSet presAssocID="{A5FF506C-A63B-461D-9420-B64604BDAF5A}" presName="node" presStyleLbl="node1" presStyleIdx="1" presStyleCnt="3">
        <dgm:presLayoutVars>
          <dgm:bulletEnabled val="1"/>
        </dgm:presLayoutVars>
      </dgm:prSet>
      <dgm:spPr/>
      <dgm:t>
        <a:bodyPr/>
        <a:lstStyle/>
        <a:p>
          <a:endParaRPr lang="en-US"/>
        </a:p>
      </dgm:t>
    </dgm:pt>
    <dgm:pt modelId="{C242F24B-BA4B-493D-A085-DCCCA98C8638}" type="pres">
      <dgm:prSet presAssocID="{E403CBCE-0425-47A5-821D-FD3A6B3A793F}" presName="parTrans" presStyleLbl="bgSibTrans2D1" presStyleIdx="2" presStyleCnt="3"/>
      <dgm:spPr/>
      <dgm:t>
        <a:bodyPr/>
        <a:lstStyle/>
        <a:p>
          <a:endParaRPr lang="en-US"/>
        </a:p>
      </dgm:t>
    </dgm:pt>
    <dgm:pt modelId="{0FF85C22-7E26-4B3F-BD36-2C6D263A5F44}" type="pres">
      <dgm:prSet presAssocID="{481D72C3-4A6C-439E-8586-51E589A2B3C4}" presName="node" presStyleLbl="node1" presStyleIdx="2" presStyleCnt="3">
        <dgm:presLayoutVars>
          <dgm:bulletEnabled val="1"/>
        </dgm:presLayoutVars>
      </dgm:prSet>
      <dgm:spPr/>
      <dgm:t>
        <a:bodyPr/>
        <a:lstStyle/>
        <a:p>
          <a:endParaRPr lang="en-US"/>
        </a:p>
      </dgm:t>
    </dgm:pt>
  </dgm:ptLst>
  <dgm:cxnLst>
    <dgm:cxn modelId="{D4E8DB5A-D65B-418F-9712-A986677E2A0B}" type="presOf" srcId="{3B66036D-267A-4B5E-A4EB-E792DF2ECD33}" destId="{76309374-EE9F-43F0-B16F-55C99826F9AC}" srcOrd="0" destOrd="0" presId="urn:microsoft.com/office/officeart/2005/8/layout/radial4"/>
    <dgm:cxn modelId="{25A0A738-AE0E-4E5C-BD6F-E7271CB7CD0F}" type="presOf" srcId="{311E8342-BD5A-4F28-948B-F678E9CF5257}" destId="{2BDBF35B-AA12-48DB-BE6A-2A93B2B27775}" srcOrd="0" destOrd="0" presId="urn:microsoft.com/office/officeart/2005/8/layout/radial4"/>
    <dgm:cxn modelId="{9735C765-7576-4760-8140-D5706BD5E71A}" type="presOf" srcId="{9F89F453-DF8D-4FCA-9F2A-1A616A65BE20}" destId="{484F8937-5F37-417F-B0DA-E4CBA5E84BAA}" srcOrd="0" destOrd="0" presId="urn:microsoft.com/office/officeart/2005/8/layout/radial4"/>
    <dgm:cxn modelId="{4B394DA3-B544-4169-937C-76C77C8E193C}" srcId="{311E8342-BD5A-4F28-948B-F678E9CF5257}" destId="{481D72C3-4A6C-439E-8586-51E589A2B3C4}" srcOrd="2" destOrd="0" parTransId="{E403CBCE-0425-47A5-821D-FD3A6B3A793F}" sibTransId="{190DF260-BC34-4E4F-AD0C-6EDE4C919163}"/>
    <dgm:cxn modelId="{DBA0D379-2D84-4FD7-9445-557822B67C0F}" type="presOf" srcId="{A5FF506C-A63B-461D-9420-B64604BDAF5A}" destId="{339BCDE6-2270-4AD4-997E-816BE76E8257}" srcOrd="0" destOrd="0" presId="urn:microsoft.com/office/officeart/2005/8/layout/radial4"/>
    <dgm:cxn modelId="{465AF3AA-1995-41DE-B890-A082E317EA3D}" type="presOf" srcId="{F238003D-371A-42C9-AD85-9B64E4ABE6B2}" destId="{65DCF55D-6905-4E7D-9006-0E140863F08B}" srcOrd="0" destOrd="0" presId="urn:microsoft.com/office/officeart/2005/8/layout/radial4"/>
    <dgm:cxn modelId="{03BAE3DC-6100-49AD-B19D-57536F433007}" type="presOf" srcId="{481D72C3-4A6C-439E-8586-51E589A2B3C4}" destId="{0FF85C22-7E26-4B3F-BD36-2C6D263A5F44}" srcOrd="0" destOrd="0" presId="urn:microsoft.com/office/officeart/2005/8/layout/radial4"/>
    <dgm:cxn modelId="{98A46511-15B8-4BE4-A7BD-53E7DF2AC654}" type="presOf" srcId="{45C1A220-B83F-4F74-86DC-A81FED86CBAC}" destId="{0C878D36-8A29-40A2-B33D-B1E843B96913}" srcOrd="0" destOrd="0" presId="urn:microsoft.com/office/officeart/2005/8/layout/radial4"/>
    <dgm:cxn modelId="{4477D8CF-7A67-4436-A625-BFAAB96E6C6C}" srcId="{45C1A220-B83F-4F74-86DC-A81FED86CBAC}" destId="{311E8342-BD5A-4F28-948B-F678E9CF5257}" srcOrd="0" destOrd="0" parTransId="{36251C7D-A6FF-4402-9FEB-6892E93E175A}" sibTransId="{443220FF-5FDB-4BC1-8E27-3769A5A34973}"/>
    <dgm:cxn modelId="{7F0ABF82-CADB-4319-803F-CBA43DCFCFC4}" srcId="{311E8342-BD5A-4F28-948B-F678E9CF5257}" destId="{3B66036D-267A-4B5E-A4EB-E792DF2ECD33}" srcOrd="0" destOrd="0" parTransId="{9F89F453-DF8D-4FCA-9F2A-1A616A65BE20}" sibTransId="{AB2FBA79-B484-4191-B005-75352CA1823F}"/>
    <dgm:cxn modelId="{FAC43022-0A54-4EAA-8358-B82480277568}" srcId="{311E8342-BD5A-4F28-948B-F678E9CF5257}" destId="{A5FF506C-A63B-461D-9420-B64604BDAF5A}" srcOrd="1" destOrd="0" parTransId="{F238003D-371A-42C9-AD85-9B64E4ABE6B2}" sibTransId="{013A29CF-E25A-4B57-8439-FA32F3AEF1D0}"/>
    <dgm:cxn modelId="{6C7F5BF4-55C7-41A6-8C1B-8EEA7CBD4226}" type="presOf" srcId="{E403CBCE-0425-47A5-821D-FD3A6B3A793F}" destId="{C242F24B-BA4B-493D-A085-DCCCA98C8638}" srcOrd="0" destOrd="0" presId="urn:microsoft.com/office/officeart/2005/8/layout/radial4"/>
    <dgm:cxn modelId="{DFE84293-E58A-4C23-98ED-DEDCA27E8043}" type="presParOf" srcId="{0C878D36-8A29-40A2-B33D-B1E843B96913}" destId="{2BDBF35B-AA12-48DB-BE6A-2A93B2B27775}" srcOrd="0" destOrd="0" presId="urn:microsoft.com/office/officeart/2005/8/layout/radial4"/>
    <dgm:cxn modelId="{065F0B43-2B6A-4C7D-B0F0-E83CDDBB4855}" type="presParOf" srcId="{0C878D36-8A29-40A2-B33D-B1E843B96913}" destId="{484F8937-5F37-417F-B0DA-E4CBA5E84BAA}" srcOrd="1" destOrd="0" presId="urn:microsoft.com/office/officeart/2005/8/layout/radial4"/>
    <dgm:cxn modelId="{F582A2FF-21A1-4055-AEF0-051496393F85}" type="presParOf" srcId="{0C878D36-8A29-40A2-B33D-B1E843B96913}" destId="{76309374-EE9F-43F0-B16F-55C99826F9AC}" srcOrd="2" destOrd="0" presId="urn:microsoft.com/office/officeart/2005/8/layout/radial4"/>
    <dgm:cxn modelId="{605A85EC-F78E-484B-9952-9FA7252DBC5A}" type="presParOf" srcId="{0C878D36-8A29-40A2-B33D-B1E843B96913}" destId="{65DCF55D-6905-4E7D-9006-0E140863F08B}" srcOrd="3" destOrd="0" presId="urn:microsoft.com/office/officeart/2005/8/layout/radial4"/>
    <dgm:cxn modelId="{989AC819-413B-4D1D-AC3E-48C4290B93ED}" type="presParOf" srcId="{0C878D36-8A29-40A2-B33D-B1E843B96913}" destId="{339BCDE6-2270-4AD4-997E-816BE76E8257}" srcOrd="4" destOrd="0" presId="urn:microsoft.com/office/officeart/2005/8/layout/radial4"/>
    <dgm:cxn modelId="{6138D0E9-D579-493C-B720-535BDC6209F4}" type="presParOf" srcId="{0C878D36-8A29-40A2-B33D-B1E843B96913}" destId="{C242F24B-BA4B-493D-A085-DCCCA98C8638}" srcOrd="5" destOrd="0" presId="urn:microsoft.com/office/officeart/2005/8/layout/radial4"/>
    <dgm:cxn modelId="{058E5346-262F-41FC-8DD0-3941F7FB33AF}" type="presParOf" srcId="{0C878D36-8A29-40A2-B33D-B1E843B96913}" destId="{0FF85C22-7E26-4B3F-BD36-2C6D263A5F44}" srcOrd="6" destOrd="0" presId="urn:microsoft.com/office/officeart/2005/8/layout/radial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BDBF35B-AA12-48DB-BE6A-2A93B2B27775}">
      <dsp:nvSpPr>
        <dsp:cNvPr id="0" name=""/>
        <dsp:cNvSpPr/>
      </dsp:nvSpPr>
      <dsp:spPr>
        <a:xfrm>
          <a:off x="1143002" y="1625223"/>
          <a:ext cx="1904994" cy="195264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US" sz="2200" kern="1200" dirty="0" smtClean="0"/>
            <a:t>Connotation</a:t>
          </a:r>
          <a:endParaRPr lang="en-US" sz="2200" kern="1200" dirty="0"/>
        </a:p>
      </dsp:txBody>
      <dsp:txXfrm>
        <a:off x="1143002" y="1625223"/>
        <a:ext cx="1904994" cy="1952641"/>
      </dsp:txXfrm>
    </dsp:sp>
    <dsp:sp modelId="{484F8937-5F37-417F-B0DA-E4CBA5E84BAA}">
      <dsp:nvSpPr>
        <dsp:cNvPr id="0" name=""/>
        <dsp:cNvSpPr/>
      </dsp:nvSpPr>
      <dsp:spPr>
        <a:xfrm rot="12900000">
          <a:off x="557807" y="1611082"/>
          <a:ext cx="784737" cy="376993"/>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6309374-EE9F-43F0-B16F-55C99826F9AC}">
      <dsp:nvSpPr>
        <dsp:cNvPr id="0" name=""/>
        <dsp:cNvSpPr/>
      </dsp:nvSpPr>
      <dsp:spPr>
        <a:xfrm>
          <a:off x="443" y="1071868"/>
          <a:ext cx="1256645" cy="100531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066800">
            <a:lnSpc>
              <a:spcPct val="90000"/>
            </a:lnSpc>
            <a:spcBef>
              <a:spcPct val="0"/>
            </a:spcBef>
            <a:spcAft>
              <a:spcPct val="35000"/>
            </a:spcAft>
          </a:pPr>
          <a:r>
            <a:rPr lang="en-US" sz="2400" kern="1200" dirty="0" smtClean="0"/>
            <a:t>memories</a:t>
          </a:r>
          <a:endParaRPr lang="en-US" sz="2400" kern="1200" dirty="0"/>
        </a:p>
      </dsp:txBody>
      <dsp:txXfrm>
        <a:off x="443" y="1071868"/>
        <a:ext cx="1256645" cy="1005316"/>
      </dsp:txXfrm>
    </dsp:sp>
    <dsp:sp modelId="{65DCF55D-6905-4E7D-9006-0E140863F08B}">
      <dsp:nvSpPr>
        <dsp:cNvPr id="0" name=""/>
        <dsp:cNvSpPr/>
      </dsp:nvSpPr>
      <dsp:spPr>
        <a:xfrm rot="16200000">
          <a:off x="1710776" y="1007220"/>
          <a:ext cx="769447" cy="376993"/>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39BCDE6-2270-4AD4-997E-816BE76E8257}">
      <dsp:nvSpPr>
        <dsp:cNvPr id="0" name=""/>
        <dsp:cNvSpPr/>
      </dsp:nvSpPr>
      <dsp:spPr>
        <a:xfrm>
          <a:off x="1467177" y="308335"/>
          <a:ext cx="1256645" cy="100531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066800">
            <a:lnSpc>
              <a:spcPct val="90000"/>
            </a:lnSpc>
            <a:spcBef>
              <a:spcPct val="0"/>
            </a:spcBef>
            <a:spcAft>
              <a:spcPct val="35000"/>
            </a:spcAft>
          </a:pPr>
          <a:r>
            <a:rPr lang="en-US" sz="2400" kern="1200" dirty="0" smtClean="0"/>
            <a:t>feelings</a:t>
          </a:r>
          <a:endParaRPr lang="en-US" sz="2400" kern="1200" dirty="0"/>
        </a:p>
      </dsp:txBody>
      <dsp:txXfrm>
        <a:off x="1467177" y="308335"/>
        <a:ext cx="1256645" cy="1005316"/>
      </dsp:txXfrm>
    </dsp:sp>
    <dsp:sp modelId="{C242F24B-BA4B-493D-A085-DCCCA98C8638}">
      <dsp:nvSpPr>
        <dsp:cNvPr id="0" name=""/>
        <dsp:cNvSpPr/>
      </dsp:nvSpPr>
      <dsp:spPr>
        <a:xfrm rot="19500000">
          <a:off x="2848455" y="1611082"/>
          <a:ext cx="784737" cy="376993"/>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FF85C22-7E26-4B3F-BD36-2C6D263A5F44}">
      <dsp:nvSpPr>
        <dsp:cNvPr id="0" name=""/>
        <dsp:cNvSpPr/>
      </dsp:nvSpPr>
      <dsp:spPr>
        <a:xfrm>
          <a:off x="2933911" y="1071868"/>
          <a:ext cx="1256645" cy="100531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066800">
            <a:lnSpc>
              <a:spcPct val="90000"/>
            </a:lnSpc>
            <a:spcBef>
              <a:spcPct val="0"/>
            </a:spcBef>
            <a:spcAft>
              <a:spcPct val="35000"/>
            </a:spcAft>
          </a:pPr>
          <a:r>
            <a:rPr lang="en-US" sz="2400" kern="1200" dirty="0" smtClean="0"/>
            <a:t>images</a:t>
          </a:r>
          <a:endParaRPr lang="en-US" sz="2400" kern="1200" dirty="0"/>
        </a:p>
      </dsp:txBody>
      <dsp:txXfrm>
        <a:off x="2933911" y="1071868"/>
        <a:ext cx="1256645" cy="1005316"/>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53ABB8DD-EB90-4F64-983E-968DCC34E177}" type="datetimeFigureOut">
              <a:rPr lang="en-US"/>
              <a:pPr>
                <a:defRPr/>
              </a:pPr>
              <a:t>12/2/2013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95510C60-6FF2-4594-8EDA-45A3026D538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86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C61FE53-5F6B-42A5-AA56-F6F7DEA11F52}" type="slidenum">
              <a:rPr lang="en-US" smtClean="0"/>
              <a:pPr fontAlgn="base">
                <a:spcBef>
                  <a:spcPct val="0"/>
                </a:spcBef>
                <a:spcAft>
                  <a:spcPct val="0"/>
                </a:spcAft>
                <a:defRPr/>
              </a:pPr>
              <a:t>15</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97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FB80A5F-347D-4286-8404-BDB7ABFA8884}" type="slidenum">
              <a:rPr lang="en-US" smtClean="0"/>
              <a:pPr fontAlgn="base">
                <a:spcBef>
                  <a:spcPct val="0"/>
                </a:spcBef>
                <a:spcAft>
                  <a:spcPct val="0"/>
                </a:spcAft>
                <a:defRPr/>
              </a:pPr>
              <a:t>17</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Rounded Rectangle 4"/>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9"/>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en-US" smtClean="0"/>
              <a:t>Click to edit Master title style</a:t>
            </a:r>
            <a:endParaRPr lang="en-US"/>
          </a:p>
        </p:txBody>
      </p:sp>
      <p:sp>
        <p:nvSpPr>
          <p:cNvPr id="11" name="Date Placeholder 27"/>
          <p:cNvSpPr>
            <a:spLocks noGrp="1"/>
          </p:cNvSpPr>
          <p:nvPr>
            <p:ph type="dt" sz="half" idx="10"/>
          </p:nvPr>
        </p:nvSpPr>
        <p:spPr/>
        <p:txBody>
          <a:bodyPr/>
          <a:lstStyle>
            <a:lvl1pPr>
              <a:defRPr/>
            </a:lvl1pPr>
          </a:lstStyle>
          <a:p>
            <a:pPr>
              <a:defRPr/>
            </a:pPr>
            <a:fld id="{70F6BE3E-34FF-42B8-9627-796D7CCDF5D6}" type="datetimeFigureOut">
              <a:rPr lang="en-US"/>
              <a:pPr>
                <a:defRPr/>
              </a:pPr>
              <a:t>12/2/2013</a:t>
            </a:fld>
            <a:endParaRPr lang="en-US"/>
          </a:p>
        </p:txBody>
      </p:sp>
      <p:sp>
        <p:nvSpPr>
          <p:cNvPr id="12" name="Footer Placeholder 16"/>
          <p:cNvSpPr>
            <a:spLocks noGrp="1"/>
          </p:cNvSpPr>
          <p:nvPr>
            <p:ph type="ftr" sz="quarter" idx="11"/>
          </p:nvPr>
        </p:nvSpPr>
        <p:spPr/>
        <p:txBody>
          <a:bodyPr/>
          <a:lstStyle>
            <a:lvl1pPr>
              <a:defRPr/>
            </a:lvl1pPr>
          </a:lstStyle>
          <a:p>
            <a:pPr>
              <a:defRPr/>
            </a:pPr>
            <a:endParaRPr lang="en-US"/>
          </a:p>
        </p:txBody>
      </p:sp>
      <p:sp>
        <p:nvSpPr>
          <p:cNvPr id="13" name="Slide Number Placeholder 28"/>
          <p:cNvSpPr>
            <a:spLocks noGrp="1"/>
          </p:cNvSpPr>
          <p:nvPr>
            <p:ph type="sldNum" sz="quarter" idx="12"/>
          </p:nvPr>
        </p:nvSpPr>
        <p:spPr/>
        <p:txBody>
          <a:bodyPr/>
          <a:lstStyle>
            <a:lvl1pPr>
              <a:defRPr sz="1400">
                <a:solidFill>
                  <a:srgbClr val="FFFFFF"/>
                </a:solidFill>
              </a:defRPr>
            </a:lvl1pPr>
          </a:lstStyle>
          <a:p>
            <a:pPr>
              <a:defRPr/>
            </a:pPr>
            <a:fld id="{91880A1F-A495-40DD-92CC-837DD3D7BB6F}"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F102A0C8-8891-4FE7-B1EF-B0D6FECB9110}" type="datetimeFigureOut">
              <a:rPr lang="en-US"/>
              <a:pPr>
                <a:defRPr/>
              </a:pPr>
              <a:t>12/2/2013</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0E12DE32-401D-4E41-829F-477B12DFA00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80C7A5E3-45F5-4054-9765-D7B7AE7AB266}" type="datetimeFigureOut">
              <a:rPr lang="en-US"/>
              <a:pPr>
                <a:defRPr/>
              </a:pPr>
              <a:t>12/2/2013</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93E2EA34-D906-4E4B-9DD7-60E4E533202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914400" y="1447800"/>
            <a:ext cx="77724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8526D552-A4F3-4B31-BF26-3575B24DB798}" type="datetimeFigureOut">
              <a:rPr lang="en-US"/>
              <a:pPr>
                <a:defRPr/>
              </a:pPr>
              <a:t>12/2/2013</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4C1600F6-D98D-43E7-8D34-19D34E4AD4C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Rounded Rectangle 4"/>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722313" y="952500"/>
            <a:ext cx="7772400" cy="1362075"/>
          </a:xfrm>
        </p:spPr>
        <p:txBody>
          <a:bodyPr/>
          <a:lstStyle>
            <a:lvl1pPr algn="l">
              <a:buNone/>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9" name="Date Placeholder 3"/>
          <p:cNvSpPr>
            <a:spLocks noGrp="1"/>
          </p:cNvSpPr>
          <p:nvPr>
            <p:ph type="dt" sz="half" idx="10"/>
          </p:nvPr>
        </p:nvSpPr>
        <p:spPr/>
        <p:txBody>
          <a:bodyPr/>
          <a:lstStyle>
            <a:lvl1pPr>
              <a:defRPr/>
            </a:lvl1pPr>
          </a:lstStyle>
          <a:p>
            <a:pPr>
              <a:defRPr/>
            </a:pPr>
            <a:fld id="{671480E9-1793-4941-A5DF-EE5815CC6C3C}" type="datetimeFigureOut">
              <a:rPr lang="en-US"/>
              <a:pPr>
                <a:defRPr/>
              </a:pPr>
              <a:t>12/2/2013</a:t>
            </a:fld>
            <a:endParaRPr lang="en-US"/>
          </a:p>
        </p:txBody>
      </p:sp>
      <p:sp>
        <p:nvSpPr>
          <p:cNvPr id="10" name="Footer Placeholder 4"/>
          <p:cNvSpPr>
            <a:spLocks noGrp="1"/>
          </p:cNvSpPr>
          <p:nvPr>
            <p:ph type="ftr" sz="quarter" idx="11"/>
          </p:nvPr>
        </p:nvSpPr>
        <p:spPr>
          <a:xfrm>
            <a:off x="800100" y="6172200"/>
            <a:ext cx="4000500" cy="457200"/>
          </a:xfrm>
        </p:spPr>
        <p:txBody>
          <a:bodyPr/>
          <a:lstStyle>
            <a:lvl1pPr>
              <a:defRPr/>
            </a:lvl1pPr>
          </a:lstStyle>
          <a:p>
            <a:pPr>
              <a:defRPr/>
            </a:pPr>
            <a:endParaRPr lang="en-US"/>
          </a:p>
        </p:txBody>
      </p:sp>
      <p:sp>
        <p:nvSpPr>
          <p:cNvPr id="11" name="Slide Number Placeholder 5"/>
          <p:cNvSpPr>
            <a:spLocks noGrp="1"/>
          </p:cNvSpPr>
          <p:nvPr>
            <p:ph type="sldNum" sz="quarter" idx="12"/>
          </p:nvPr>
        </p:nvSpPr>
        <p:spPr>
          <a:xfrm>
            <a:off x="146050" y="6208713"/>
            <a:ext cx="457200" cy="457200"/>
          </a:xfrm>
        </p:spPr>
        <p:txBody>
          <a:bodyPr/>
          <a:lstStyle>
            <a:lvl1pPr>
              <a:defRPr/>
            </a:lvl1pPr>
          </a:lstStyle>
          <a:p>
            <a:pPr>
              <a:defRPr/>
            </a:pPr>
            <a:fld id="{DFC0CCF4-E4CD-4A2F-9999-A927ABEA609B}"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91440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93395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B62DDE90-08F4-4230-8314-E783D482D8F8}" type="datetimeFigureOut">
              <a:rPr lang="en-US"/>
              <a:pPr>
                <a:defRPr/>
              </a:pPr>
              <a:t>12/2/2013</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33638DCD-E838-45B4-A54F-A9FAA13F8DB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4"/>
          </p:nvPr>
        </p:nvSpPr>
        <p:spPr>
          <a:xfrm>
            <a:off x="49530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fld id="{A532F0DA-7CCC-4394-BF36-78D84C828DA0}" type="datetimeFigureOut">
              <a:rPr lang="en-US"/>
              <a:pPr>
                <a:defRPr/>
              </a:pPr>
              <a:t>12/2/2013</a:t>
            </a:fld>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DB5F2F59-C79A-4305-A206-F305C7ECEEA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19A7DBFF-82F5-4D23-8399-E58F921F487D}" type="datetimeFigureOut">
              <a:rPr lang="en-US"/>
              <a:pPr>
                <a:defRPr/>
              </a:pPr>
              <a:t>12/2/2013</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4CD20F5B-7D43-48B7-8ED1-30917651D29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B05CDCCC-DC6B-4AB1-BB26-79F43E0882A9}" type="datetimeFigureOut">
              <a:rPr lang="en-US"/>
              <a:pPr>
                <a:defRPr/>
              </a:pPr>
              <a:t>12/2/2013</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03EA6D4E-2521-40F5-B8F0-40DC4CB0B86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6" name="Rounded Rectangle 5"/>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smtClean="0"/>
              <a:t>Click to edit Master title style</a:t>
            </a:r>
            <a:endParaRPr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4"/>
          <p:cNvSpPr>
            <a:spLocks noGrp="1"/>
          </p:cNvSpPr>
          <p:nvPr>
            <p:ph type="dt" sz="half" idx="10"/>
          </p:nvPr>
        </p:nvSpPr>
        <p:spPr/>
        <p:txBody>
          <a:bodyPr/>
          <a:lstStyle>
            <a:lvl1pPr>
              <a:defRPr/>
            </a:lvl1pPr>
          </a:lstStyle>
          <a:p>
            <a:pPr>
              <a:defRPr/>
            </a:pPr>
            <a:fld id="{AFF30178-4A8A-408E-8DAB-765A87D54BFE}" type="datetimeFigureOut">
              <a:rPr lang="en-US"/>
              <a:pPr>
                <a:defRPr/>
              </a:pPr>
              <a:t>12/2/2013</a:t>
            </a:fld>
            <a:endParaRPr lang="en-US"/>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pPr>
              <a:defRPr/>
            </a:pPr>
            <a:fld id="{892A54ED-147B-4541-B46C-CBCFCDF49D2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8" name="Date Placeholder 4"/>
          <p:cNvSpPr>
            <a:spLocks noGrp="1"/>
          </p:cNvSpPr>
          <p:nvPr>
            <p:ph type="dt" sz="half" idx="10"/>
          </p:nvPr>
        </p:nvSpPr>
        <p:spPr/>
        <p:txBody>
          <a:bodyPr/>
          <a:lstStyle>
            <a:lvl1pPr>
              <a:defRPr/>
            </a:lvl1pPr>
          </a:lstStyle>
          <a:p>
            <a:pPr>
              <a:defRPr/>
            </a:pPr>
            <a:fld id="{FA48E42F-5F25-4320-A45A-99BD312DFE58}" type="datetimeFigureOut">
              <a:rPr lang="en-US"/>
              <a:pPr>
                <a:defRPr/>
              </a:pPr>
              <a:t>12/2/2013</a:t>
            </a:fld>
            <a:endParaRPr lang="en-US"/>
          </a:p>
        </p:txBody>
      </p:sp>
      <p:sp>
        <p:nvSpPr>
          <p:cNvPr id="9" name="Footer Placeholder 5"/>
          <p:cNvSpPr>
            <a:spLocks noGrp="1"/>
          </p:cNvSpPr>
          <p:nvPr>
            <p:ph type="ftr" sz="quarter" idx="11"/>
          </p:nvPr>
        </p:nvSpPr>
        <p:spPr>
          <a:xfrm>
            <a:off x="914400" y="6172200"/>
            <a:ext cx="3886200" cy="457200"/>
          </a:xfrm>
        </p:spPr>
        <p:txBody>
          <a:bodyPr/>
          <a:lstStyle>
            <a:lvl1pPr>
              <a:defRPr/>
            </a:lvl1pPr>
          </a:lstStyle>
          <a:p>
            <a:pPr>
              <a:defRPr/>
            </a:pPr>
            <a:endParaRPr lang="en-US"/>
          </a:p>
        </p:txBody>
      </p:sp>
      <p:sp>
        <p:nvSpPr>
          <p:cNvPr id="10" name="Slide Number Placeholder 6"/>
          <p:cNvSpPr>
            <a:spLocks noGrp="1"/>
          </p:cNvSpPr>
          <p:nvPr>
            <p:ph type="sldNum" sz="quarter" idx="12"/>
          </p:nvPr>
        </p:nvSpPr>
        <p:spPr>
          <a:xfrm>
            <a:off x="146050" y="6208713"/>
            <a:ext cx="457200" cy="457200"/>
          </a:xfrm>
        </p:spPr>
        <p:txBody>
          <a:bodyPr/>
          <a:lstStyle>
            <a:lvl1pPr>
              <a:defRPr/>
            </a:lvl1pPr>
          </a:lstStyle>
          <a:p>
            <a:pPr>
              <a:defRPr/>
            </a:pPr>
            <a:fld id="{15179577-0315-413D-91AB-D626CFAD8FA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8" name="Rounded Rectangle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8" name="Title Placeholder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en-US" smtClean="0"/>
              <a:t>Click to edit Master title style</a:t>
            </a:r>
          </a:p>
        </p:txBody>
      </p:sp>
      <p:sp>
        <p:nvSpPr>
          <p:cNvPr id="1029" name="Text Placeholder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fontAlgn="auto" latinLnBrk="0" hangingPunct="1">
              <a:spcBef>
                <a:spcPts val="0"/>
              </a:spcBef>
              <a:spcAft>
                <a:spcPts val="0"/>
              </a:spcAft>
              <a:defRPr kumimoji="0" sz="1400">
                <a:solidFill>
                  <a:schemeClr val="tx2"/>
                </a:solidFill>
                <a:latin typeface="+mn-lt"/>
              </a:defRPr>
            </a:lvl1pPr>
          </a:lstStyle>
          <a:p>
            <a:pPr>
              <a:defRPr/>
            </a:pPr>
            <a:fld id="{DE1A22E0-4D11-48A0-A357-93CA8FFFB0F7}" type="datetimeFigureOut">
              <a:rPr lang="en-US"/>
              <a:pPr>
                <a:defRPr/>
              </a:pPr>
              <a:t>12/2/2013</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fontAlgn="auto" latinLnBrk="0" hangingPunct="1">
              <a:spcBef>
                <a:spcPts val="0"/>
              </a:spcBef>
              <a:spcAft>
                <a:spcPts val="0"/>
              </a:spcAft>
              <a:defRPr kumimoji="0" sz="1400">
                <a:solidFill>
                  <a:schemeClr val="tx2"/>
                </a:solidFill>
                <a:latin typeface="+mn-lt"/>
              </a:defRPr>
            </a:lvl1pPr>
          </a:lstStyle>
          <a:p>
            <a:pPr>
              <a:defRPr/>
            </a:pPr>
            <a:endParaRPr lang="en-US"/>
          </a:p>
        </p:txBody>
      </p:sp>
      <p:sp>
        <p:nvSpPr>
          <p:cNvPr id="23" name="Slide Number Placeholder 22"/>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fontAlgn="auto" latinLnBrk="0" hangingPunct="1">
              <a:spcBef>
                <a:spcPts val="0"/>
              </a:spcBef>
              <a:spcAft>
                <a:spcPts val="0"/>
              </a:spcAft>
              <a:defRPr kumimoji="0" sz="1400">
                <a:solidFill>
                  <a:srgbClr val="FFFFFF"/>
                </a:solidFill>
                <a:latin typeface="+mj-lt"/>
                <a:ea typeface="+mj-ea"/>
                <a:cs typeface="+mj-cs"/>
              </a:defRPr>
            </a:lvl1pPr>
          </a:lstStyle>
          <a:p>
            <a:pPr>
              <a:defRPr/>
            </a:pPr>
            <a:fld id="{392F2EDF-767E-4141-B6B7-E33D7739F74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10" r:id="rId1"/>
    <p:sldLayoutId id="2147483703" r:id="rId2"/>
    <p:sldLayoutId id="2147483711" r:id="rId3"/>
    <p:sldLayoutId id="2147483704" r:id="rId4"/>
    <p:sldLayoutId id="2147483705" r:id="rId5"/>
    <p:sldLayoutId id="2147483706" r:id="rId6"/>
    <p:sldLayoutId id="2147483707" r:id="rId7"/>
    <p:sldLayoutId id="2147483712" r:id="rId8"/>
    <p:sldLayoutId id="2147483713" r:id="rId9"/>
    <p:sldLayoutId id="2147483708" r:id="rId10"/>
    <p:sldLayoutId id="2147483709" r:id="rId11"/>
  </p:sldLayoutIdLst>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pitchFamily="34" charset="0"/>
        </a:defRPr>
      </a:lvl2pPr>
      <a:lvl3pPr algn="l" rtl="0" eaLnBrk="0" fontAlgn="base" hangingPunct="0">
        <a:spcBef>
          <a:spcPct val="0"/>
        </a:spcBef>
        <a:spcAft>
          <a:spcPct val="0"/>
        </a:spcAft>
        <a:defRPr sz="4000">
          <a:solidFill>
            <a:schemeClr val="tx2"/>
          </a:solidFill>
          <a:latin typeface="Franklin Gothic Book" pitchFamily="34" charset="0"/>
        </a:defRPr>
      </a:lvl3pPr>
      <a:lvl4pPr algn="l" rtl="0" eaLnBrk="0" fontAlgn="base" hangingPunct="0">
        <a:spcBef>
          <a:spcPct val="0"/>
        </a:spcBef>
        <a:spcAft>
          <a:spcPct val="0"/>
        </a:spcAft>
        <a:defRPr sz="4000">
          <a:solidFill>
            <a:schemeClr val="tx2"/>
          </a:solidFill>
          <a:latin typeface="Franklin Gothic Book" pitchFamily="34" charset="0"/>
        </a:defRPr>
      </a:lvl4pPr>
      <a:lvl5pPr algn="l" rtl="0" eaLnBrk="0" fontAlgn="base" hangingPunct="0">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p:titleStyle>
    <p:bodyStyle>
      <a:lvl1pPr marL="273050" indent="-273050" algn="l" rtl="0" eaLnBrk="0" fontAlgn="base" hangingPunct="0">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eaLnBrk="0" fontAlgn="base" hangingPunct="0">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eaLnBrk="0" fontAlgn="base" hangingPunct="0">
        <a:spcBef>
          <a:spcPts val="375"/>
        </a:spcBef>
        <a:spcAft>
          <a:spcPct val="0"/>
        </a:spcAft>
        <a:buClr>
          <a:srgbClr val="E5B7B1"/>
        </a:buClr>
        <a:buSzPct val="8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ts val="375"/>
        </a:spcBef>
        <a:spcAft>
          <a:spcPct val="0"/>
        </a:spcAft>
        <a:buClr>
          <a:srgbClr val="8CADAE"/>
        </a:buClr>
        <a:buSzPct val="80000"/>
        <a:buFont typeface="Wingdings 2" pitchFamily="18" charset="2"/>
        <a:buChar char=""/>
        <a:defRPr sz="2000" kern="1200">
          <a:solidFill>
            <a:schemeClr val="tx1"/>
          </a:solidFill>
          <a:latin typeface="+mn-lt"/>
          <a:ea typeface="+mn-ea"/>
          <a:cs typeface="+mn-cs"/>
        </a:defRPr>
      </a:lvl4pPr>
      <a:lvl5pPr marL="1371600" indent="-228600" algn="l" rtl="0" eaLnBrk="0" fontAlgn="base" hangingPunct="0">
        <a:spcBef>
          <a:spcPts val="375"/>
        </a:spcBef>
        <a:spcAft>
          <a:spcPct val="0"/>
        </a:spcAft>
        <a:buClr>
          <a:srgbClr val="8CADAE"/>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wmf"/><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wmf"/><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ubtitle 2"/>
          <p:cNvSpPr>
            <a:spLocks noGrp="1"/>
          </p:cNvSpPr>
          <p:nvPr>
            <p:ph type="subTitle" idx="1"/>
          </p:nvPr>
        </p:nvSpPr>
        <p:spPr>
          <a:xfrm>
            <a:off x="304800" y="3611563"/>
            <a:ext cx="8153400" cy="1200150"/>
          </a:xfrm>
        </p:spPr>
        <p:txBody>
          <a:bodyPr/>
          <a:lstStyle/>
          <a:p>
            <a:pPr eaLnBrk="1" hangingPunct="1"/>
            <a:r>
              <a:rPr lang="en-US" sz="4400" smtClean="0"/>
              <a:t>How do we assign words meaning? </a:t>
            </a:r>
          </a:p>
        </p:txBody>
      </p:sp>
      <p:sp>
        <p:nvSpPr>
          <p:cNvPr id="6147" name="Title 1"/>
          <p:cNvSpPr>
            <a:spLocks noGrp="1"/>
          </p:cNvSpPr>
          <p:nvPr>
            <p:ph type="ctrTitle"/>
          </p:nvPr>
        </p:nvSpPr>
        <p:spPr>
          <a:xfrm>
            <a:off x="457200" y="1506538"/>
            <a:ext cx="8229600" cy="1470025"/>
          </a:xfrm>
        </p:spPr>
        <p:txBody>
          <a:bodyPr/>
          <a:lstStyle/>
          <a:p>
            <a:pPr eaLnBrk="1" hangingPunct="1"/>
            <a:r>
              <a:rPr smtClean="0"/>
              <a:t>Connotation vs. Denotation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4"/>
          <p:cNvSpPr>
            <a:spLocks noGrp="1"/>
          </p:cNvSpPr>
          <p:nvPr>
            <p:ph type="title"/>
          </p:nvPr>
        </p:nvSpPr>
        <p:spPr/>
        <p:txBody>
          <a:bodyPr/>
          <a:lstStyle/>
          <a:p>
            <a:pPr eaLnBrk="1" hangingPunct="1"/>
            <a:r>
              <a:rPr lang="en-US" smtClean="0"/>
              <a:t>Shades of meaning…</a:t>
            </a:r>
          </a:p>
        </p:txBody>
      </p:sp>
      <p:sp>
        <p:nvSpPr>
          <p:cNvPr id="15363" name="Content Placeholder 5"/>
          <p:cNvSpPr>
            <a:spLocks noGrp="1"/>
          </p:cNvSpPr>
          <p:nvPr>
            <p:ph sz="quarter" idx="1"/>
          </p:nvPr>
        </p:nvSpPr>
        <p:spPr/>
        <p:txBody>
          <a:bodyPr/>
          <a:lstStyle/>
          <a:p>
            <a:pPr eaLnBrk="1" hangingPunct="1"/>
            <a:r>
              <a:rPr lang="en-US" u="sng" smtClean="0"/>
              <a:t>Some words, though, have shades of meaning that are commonly recognized.  </a:t>
            </a:r>
          </a:p>
          <a:p>
            <a:pPr eaLnBrk="1" hangingPunct="1"/>
            <a:r>
              <a:rPr lang="en-US" smtClean="0"/>
              <a:t>While "serpent" is literally a snake, the word "serpent" is usually associated with evil.  </a:t>
            </a:r>
          </a:p>
          <a:p>
            <a:pPr eaLnBrk="1" hangingPunct="1"/>
            <a:r>
              <a:rPr lang="en-US" smtClean="0"/>
              <a:t>In today's society, "politician" has somewhat negative associations, while "statesman" sounds more positive.</a:t>
            </a:r>
          </a:p>
          <a:p>
            <a:pPr eaLnBrk="1" hangingPunct="1"/>
            <a:endParaRPr lang="en-US" smtClean="0"/>
          </a:p>
        </p:txBody>
      </p:sp>
      <p:pic>
        <p:nvPicPr>
          <p:cNvPr id="15364" name="Picture 3" descr="C:\Users\Owner\AppData\Local\Microsoft\Windows\Temporary Internet Files\Content.IE5\4E9599HD\MC900053110[1].wmf"/>
          <p:cNvPicPr>
            <a:picLocks noChangeAspect="1" noChangeArrowheads="1"/>
          </p:cNvPicPr>
          <p:nvPr/>
        </p:nvPicPr>
        <p:blipFill>
          <a:blip r:embed="rId2" cstate="print"/>
          <a:srcRect/>
          <a:stretch>
            <a:fillRect/>
          </a:stretch>
        </p:blipFill>
        <p:spPr bwMode="auto">
          <a:xfrm>
            <a:off x="381000" y="4267200"/>
            <a:ext cx="2362200" cy="2243138"/>
          </a:xfrm>
          <a:prstGeom prst="rect">
            <a:avLst/>
          </a:prstGeom>
          <a:noFill/>
          <a:ln w="9525">
            <a:noFill/>
            <a:miter lim="800000"/>
            <a:headEnd/>
            <a:tailEnd/>
          </a:ln>
        </p:spPr>
      </p:pic>
      <p:pic>
        <p:nvPicPr>
          <p:cNvPr id="15365" name="Picture 6" descr="C:\Users\Owner\AppData\Local\Microsoft\Windows\Temporary Internet Files\Content.IE5\TTBX5NY6\MC900056645[1].wmf"/>
          <p:cNvPicPr>
            <a:picLocks noChangeAspect="1" noChangeArrowheads="1"/>
          </p:cNvPicPr>
          <p:nvPr/>
        </p:nvPicPr>
        <p:blipFill>
          <a:blip r:embed="rId3" cstate="print"/>
          <a:srcRect/>
          <a:stretch>
            <a:fillRect/>
          </a:stretch>
        </p:blipFill>
        <p:spPr bwMode="auto">
          <a:xfrm>
            <a:off x="5867400" y="4114800"/>
            <a:ext cx="2617788" cy="24161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smtClean="0"/>
              <a:t>Use it in a sentence.</a:t>
            </a:r>
          </a:p>
        </p:txBody>
      </p:sp>
      <p:sp>
        <p:nvSpPr>
          <p:cNvPr id="16387" name="Content Placeholder 2"/>
          <p:cNvSpPr>
            <a:spLocks noGrp="1"/>
          </p:cNvSpPr>
          <p:nvPr>
            <p:ph sz="quarter" idx="1"/>
          </p:nvPr>
        </p:nvSpPr>
        <p:spPr/>
        <p:txBody>
          <a:bodyPr/>
          <a:lstStyle/>
          <a:p>
            <a:pPr eaLnBrk="1" hangingPunct="1"/>
            <a:r>
              <a:rPr lang="en-US" smtClean="0"/>
              <a:t>2. What additional meanings are suggested by astonish? Would one be more likely to be surprised or astonished at seeing a ghost? </a:t>
            </a:r>
          </a:p>
          <a:p>
            <a:pPr eaLnBrk="1" hangingPunct="1"/>
            <a:endParaRPr lang="en-US" smtClean="0"/>
          </a:p>
        </p:txBody>
      </p:sp>
      <p:pic>
        <p:nvPicPr>
          <p:cNvPr id="16388" name="Picture 4" descr="C:\Users\Owner\AppData\Local\Microsoft\Windows\Temporary Internet Files\Content.IE5\4E9599HD\MC900326418[1].wmf"/>
          <p:cNvPicPr>
            <a:picLocks noChangeAspect="1" noChangeArrowheads="1"/>
          </p:cNvPicPr>
          <p:nvPr/>
        </p:nvPicPr>
        <p:blipFill>
          <a:blip r:embed="rId2" cstate="print"/>
          <a:srcRect/>
          <a:stretch>
            <a:fillRect/>
          </a:stretch>
        </p:blipFill>
        <p:spPr bwMode="auto">
          <a:xfrm>
            <a:off x="990600" y="3048000"/>
            <a:ext cx="2970213" cy="2971800"/>
          </a:xfrm>
          <a:prstGeom prst="rect">
            <a:avLst/>
          </a:prstGeom>
          <a:noFill/>
          <a:ln w="9525">
            <a:noFill/>
            <a:miter lim="800000"/>
            <a:headEnd/>
            <a:tailEnd/>
          </a:ln>
        </p:spPr>
      </p:pic>
      <p:sp>
        <p:nvSpPr>
          <p:cNvPr id="16389" name="TextBox 6"/>
          <p:cNvSpPr txBox="1">
            <a:spLocks noChangeArrowheads="1"/>
          </p:cNvSpPr>
          <p:nvPr/>
        </p:nvSpPr>
        <p:spPr bwMode="auto">
          <a:xfrm>
            <a:off x="4495800" y="2895600"/>
            <a:ext cx="4114800" cy="3046413"/>
          </a:xfrm>
          <a:prstGeom prst="rect">
            <a:avLst/>
          </a:prstGeom>
          <a:noFill/>
          <a:ln w="9525">
            <a:noFill/>
            <a:miter lim="800000"/>
            <a:headEnd/>
            <a:tailEnd/>
          </a:ln>
        </p:spPr>
        <p:txBody>
          <a:bodyPr>
            <a:spAutoFit/>
          </a:bodyPr>
          <a:lstStyle/>
          <a:p>
            <a:r>
              <a:rPr lang="en-US" sz="3200">
                <a:latin typeface="Perpetua" pitchFamily="18" charset="0"/>
              </a:rPr>
              <a:t>“I was surprised to see a ghost.”</a:t>
            </a:r>
          </a:p>
          <a:p>
            <a:r>
              <a:rPr lang="en-US" sz="3200">
                <a:latin typeface="Perpetua" pitchFamily="18" charset="0"/>
              </a:rPr>
              <a:t>“I was amazed to see a ghost.”</a:t>
            </a:r>
          </a:p>
          <a:p>
            <a:r>
              <a:rPr lang="en-US" sz="3200">
                <a:latin typeface="Perpetua" pitchFamily="18" charset="0"/>
              </a:rPr>
              <a:t>“I was astonished to see a ghost.”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smtClean="0"/>
              <a:t>Compare some words.</a:t>
            </a:r>
          </a:p>
        </p:txBody>
      </p:sp>
      <p:sp>
        <p:nvSpPr>
          <p:cNvPr id="17411" name="Content Placeholder 2"/>
          <p:cNvSpPr>
            <a:spLocks noGrp="1"/>
          </p:cNvSpPr>
          <p:nvPr>
            <p:ph sz="quarter" idx="1"/>
          </p:nvPr>
        </p:nvSpPr>
        <p:spPr/>
        <p:txBody>
          <a:bodyPr/>
          <a:lstStyle/>
          <a:p>
            <a:pPr eaLnBrk="1" hangingPunct="1"/>
            <a:r>
              <a:rPr lang="en-US" smtClean="0"/>
              <a:t>Write these examples in your daybook along with your answers</a:t>
            </a:r>
          </a:p>
          <a:p>
            <a:pPr eaLnBrk="1" hangingPunct="1"/>
            <a:r>
              <a:rPr lang="en-US" smtClean="0"/>
              <a:t>3. Which word in each pair below has the more favorable connotation to you? </a:t>
            </a:r>
          </a:p>
          <a:p>
            <a:pPr lvl="1" eaLnBrk="1" hangingPunct="1"/>
            <a:r>
              <a:rPr lang="en-US" b="1" smtClean="0"/>
              <a:t>thrifty-penny-pinching</a:t>
            </a:r>
            <a:r>
              <a:rPr lang="en-US" smtClean="0"/>
              <a:t> </a:t>
            </a:r>
          </a:p>
          <a:p>
            <a:pPr lvl="1" eaLnBrk="1" hangingPunct="1"/>
            <a:r>
              <a:rPr lang="en-US" b="1" smtClean="0"/>
              <a:t>pushy-aggressive</a:t>
            </a:r>
            <a:r>
              <a:rPr lang="en-US" smtClean="0"/>
              <a:t> </a:t>
            </a:r>
          </a:p>
          <a:p>
            <a:pPr lvl="1" eaLnBrk="1" hangingPunct="1"/>
            <a:r>
              <a:rPr lang="en-US" b="1" smtClean="0"/>
              <a:t>politician-statesman</a:t>
            </a:r>
            <a:r>
              <a:rPr lang="en-US" smtClean="0"/>
              <a:t> </a:t>
            </a:r>
          </a:p>
          <a:p>
            <a:pPr lvl="1" eaLnBrk="1" hangingPunct="1"/>
            <a:r>
              <a:rPr lang="en-US" b="1" smtClean="0"/>
              <a:t>chef-cook</a:t>
            </a:r>
            <a:r>
              <a:rPr lang="en-US" smtClean="0"/>
              <a:t> </a:t>
            </a:r>
          </a:p>
          <a:p>
            <a:pPr lvl="1" eaLnBrk="1" hangingPunct="1"/>
            <a:r>
              <a:rPr lang="en-US" b="1" smtClean="0"/>
              <a:t>slender-skinny</a:t>
            </a:r>
            <a:r>
              <a:rPr lang="en-US" smtClean="0"/>
              <a:t> </a:t>
            </a:r>
          </a:p>
          <a:p>
            <a:pPr eaLnBrk="1" hangingPunct="1"/>
            <a:endParaRPr lang="en-US" smtClean="0"/>
          </a:p>
        </p:txBody>
      </p:sp>
      <p:pic>
        <p:nvPicPr>
          <p:cNvPr id="17412" name="Picture 3" descr="C:\Users\Owner\AppData\Local\Microsoft\Windows\Temporary Internet Files\Content.IE5\LJ38O87L\MP900439339[1].jpg"/>
          <p:cNvPicPr>
            <a:picLocks noChangeAspect="1" noChangeArrowheads="1"/>
          </p:cNvPicPr>
          <p:nvPr/>
        </p:nvPicPr>
        <p:blipFill>
          <a:blip r:embed="rId2" cstate="print"/>
          <a:srcRect/>
          <a:stretch>
            <a:fillRect/>
          </a:stretch>
        </p:blipFill>
        <p:spPr bwMode="auto">
          <a:xfrm>
            <a:off x="4876800" y="4038600"/>
            <a:ext cx="3581400" cy="23399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3"/>
          <p:cNvSpPr>
            <a:spLocks noGrp="1"/>
          </p:cNvSpPr>
          <p:nvPr>
            <p:ph type="title"/>
          </p:nvPr>
        </p:nvSpPr>
        <p:spPr/>
        <p:txBody>
          <a:bodyPr/>
          <a:lstStyle/>
          <a:p>
            <a:pPr eaLnBrk="1" hangingPunct="1"/>
            <a:r>
              <a:rPr lang="en-US" smtClean="0"/>
              <a:t>Read it in text.</a:t>
            </a:r>
          </a:p>
        </p:txBody>
      </p:sp>
      <p:sp>
        <p:nvSpPr>
          <p:cNvPr id="18435" name="Content Placeholder 4"/>
          <p:cNvSpPr>
            <a:spLocks noGrp="1"/>
          </p:cNvSpPr>
          <p:nvPr>
            <p:ph sz="quarter" idx="1"/>
          </p:nvPr>
        </p:nvSpPr>
        <p:spPr>
          <a:xfrm>
            <a:off x="914400" y="1447800"/>
            <a:ext cx="3749675" cy="4572000"/>
          </a:xfrm>
        </p:spPr>
        <p:txBody>
          <a:bodyPr/>
          <a:lstStyle/>
          <a:p>
            <a:pPr eaLnBrk="1" hangingPunct="1"/>
            <a:r>
              <a:rPr lang="en-US" smtClean="0"/>
              <a:t>Since everyone reacts emotionally to certain words</a:t>
            </a:r>
            <a:r>
              <a:rPr lang="en-US" u="sng" smtClean="0"/>
              <a:t>, </a:t>
            </a:r>
            <a:r>
              <a:rPr lang="en-US" smtClean="0"/>
              <a:t>writers often </a:t>
            </a:r>
            <a:r>
              <a:rPr lang="en-US" b="1" smtClean="0"/>
              <a:t>deliberately </a:t>
            </a:r>
            <a:r>
              <a:rPr lang="en-US" smtClean="0"/>
              <a:t>select words that they think will </a:t>
            </a:r>
            <a:r>
              <a:rPr lang="en-US" b="1" smtClean="0"/>
              <a:t>influence</a:t>
            </a:r>
            <a:r>
              <a:rPr lang="en-US" smtClean="0"/>
              <a:t> your </a:t>
            </a:r>
            <a:r>
              <a:rPr lang="en-US" b="1" smtClean="0"/>
              <a:t>reactions</a:t>
            </a:r>
            <a:r>
              <a:rPr lang="en-US" smtClean="0"/>
              <a:t> and </a:t>
            </a:r>
            <a:r>
              <a:rPr lang="en-US" b="1" smtClean="0"/>
              <a:t>appeal</a:t>
            </a:r>
            <a:r>
              <a:rPr lang="en-US" smtClean="0"/>
              <a:t> to your emotions. Read the dictionary definition below.</a:t>
            </a:r>
          </a:p>
        </p:txBody>
      </p:sp>
      <p:sp>
        <p:nvSpPr>
          <p:cNvPr id="18436" name="Content Placeholder 5"/>
          <p:cNvSpPr>
            <a:spLocks noGrp="1"/>
          </p:cNvSpPr>
          <p:nvPr>
            <p:ph sz="quarter" idx="2"/>
          </p:nvPr>
        </p:nvSpPr>
        <p:spPr>
          <a:xfrm>
            <a:off x="4933950" y="1447800"/>
            <a:ext cx="3749675" cy="4572000"/>
          </a:xfrm>
        </p:spPr>
        <p:txBody>
          <a:bodyPr/>
          <a:lstStyle/>
          <a:p>
            <a:pPr eaLnBrk="1" hangingPunct="1"/>
            <a:r>
              <a:rPr lang="en-US" smtClean="0"/>
              <a:t>cock roach (kok' roch'), n. any of an order of nocturnal insects, usually brown with flattened oval bodies, some species of which are household pests inhabiting kitchens, areas around water pipes, etc. [Spanish cucaracha]</a:t>
            </a:r>
          </a:p>
        </p:txBody>
      </p:sp>
      <p:pic>
        <p:nvPicPr>
          <p:cNvPr id="18437" name="Picture 2" descr="C:\Users\Owner\AppData\Local\Microsoft\Windows\Temporary Internet Files\Content.IE5\D84ZP6IX\MP900314057[1].jpg"/>
          <p:cNvPicPr>
            <a:picLocks noChangeAspect="1" noChangeArrowheads="1"/>
          </p:cNvPicPr>
          <p:nvPr/>
        </p:nvPicPr>
        <p:blipFill>
          <a:blip r:embed="rId2" cstate="print"/>
          <a:srcRect/>
          <a:stretch>
            <a:fillRect/>
          </a:stretch>
        </p:blipFill>
        <p:spPr bwMode="auto">
          <a:xfrm>
            <a:off x="3352800" y="5159375"/>
            <a:ext cx="2438400" cy="1698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smtClean="0"/>
              <a:t>A cockroach?</a:t>
            </a:r>
          </a:p>
        </p:txBody>
      </p:sp>
      <p:sp>
        <p:nvSpPr>
          <p:cNvPr id="19459" name="Content Placeholder 2"/>
          <p:cNvSpPr>
            <a:spLocks noGrp="1"/>
          </p:cNvSpPr>
          <p:nvPr>
            <p:ph sz="quarter" idx="1"/>
          </p:nvPr>
        </p:nvSpPr>
        <p:spPr>
          <a:xfrm>
            <a:off x="914400" y="1447800"/>
            <a:ext cx="3749675" cy="4572000"/>
          </a:xfrm>
        </p:spPr>
        <p:txBody>
          <a:bodyPr/>
          <a:lstStyle/>
          <a:p>
            <a:pPr eaLnBrk="1" hangingPunct="1"/>
            <a:r>
              <a:rPr lang="en-US" sz="2800" smtClean="0"/>
              <a:t>4. What does the word cockroach mean to you? </a:t>
            </a:r>
          </a:p>
          <a:p>
            <a:pPr eaLnBrk="1" hangingPunct="1">
              <a:buFont typeface="Wingdings 2" pitchFamily="18" charset="2"/>
              <a:buNone/>
            </a:pPr>
            <a:endParaRPr lang="en-US" sz="2800" smtClean="0"/>
          </a:p>
          <a:p>
            <a:pPr eaLnBrk="1" hangingPunct="1"/>
            <a:r>
              <a:rPr lang="en-US" sz="2800" smtClean="0"/>
              <a:t>5. Is a cockroach merely an insect or is it also a household nuisance and a disgusting creature? </a:t>
            </a:r>
          </a:p>
          <a:p>
            <a:pPr eaLnBrk="1" hangingPunct="1"/>
            <a:endParaRPr lang="en-US" smtClean="0"/>
          </a:p>
        </p:txBody>
      </p:sp>
      <p:sp>
        <p:nvSpPr>
          <p:cNvPr id="19460" name="Content Placeholder 3"/>
          <p:cNvSpPr>
            <a:spLocks noGrp="1"/>
          </p:cNvSpPr>
          <p:nvPr>
            <p:ph sz="quarter" idx="2"/>
          </p:nvPr>
        </p:nvSpPr>
        <p:spPr>
          <a:xfrm>
            <a:off x="4933950" y="762000"/>
            <a:ext cx="3749675" cy="5257800"/>
          </a:xfrm>
        </p:spPr>
        <p:txBody>
          <a:bodyPr/>
          <a:lstStyle/>
          <a:p>
            <a:pPr eaLnBrk="1" hangingPunct="1"/>
            <a:r>
              <a:rPr lang="en-US" sz="2800" smtClean="0"/>
              <a:t>See what meanings poets Wild and Morley find in roaches in the following poems.</a:t>
            </a:r>
          </a:p>
        </p:txBody>
      </p:sp>
      <p:pic>
        <p:nvPicPr>
          <p:cNvPr id="19461" name="Picture 2" descr="C:\Users\Owner\AppData\Local\Microsoft\Windows\Temporary Internet Files\Content.IE5\LJ38O87L\MC900083910[1].wmf"/>
          <p:cNvPicPr>
            <a:picLocks noChangeAspect="1" noChangeArrowheads="1"/>
          </p:cNvPicPr>
          <p:nvPr/>
        </p:nvPicPr>
        <p:blipFill>
          <a:blip r:embed="rId2" cstate="print"/>
          <a:srcRect/>
          <a:stretch>
            <a:fillRect/>
          </a:stretch>
        </p:blipFill>
        <p:spPr bwMode="auto">
          <a:xfrm>
            <a:off x="5181600" y="3048000"/>
            <a:ext cx="3173413" cy="3289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5"/>
          <p:cNvSpPr>
            <a:spLocks noChangeArrowheads="1"/>
          </p:cNvSpPr>
          <p:nvPr/>
        </p:nvSpPr>
        <p:spPr bwMode="auto">
          <a:xfrm>
            <a:off x="304800" y="304800"/>
            <a:ext cx="4572000" cy="5416550"/>
          </a:xfrm>
          <a:prstGeom prst="rect">
            <a:avLst/>
          </a:prstGeom>
          <a:noFill/>
          <a:ln w="9525">
            <a:noFill/>
            <a:miter lim="800000"/>
            <a:headEnd/>
            <a:tailEnd/>
          </a:ln>
        </p:spPr>
        <p:txBody>
          <a:bodyPr>
            <a:spAutoFit/>
          </a:bodyPr>
          <a:lstStyle/>
          <a:p>
            <a:r>
              <a:rPr lang="en-US" sz="2000" b="1" i="1">
                <a:latin typeface="Perpetua" pitchFamily="18" charset="0"/>
              </a:rPr>
              <a:t>Roaches</a:t>
            </a:r>
            <a:r>
              <a:rPr lang="en-US" sz="2000">
                <a:latin typeface="Perpetua" pitchFamily="18" charset="0"/>
              </a:rPr>
              <a:t> </a:t>
            </a:r>
          </a:p>
          <a:p>
            <a:r>
              <a:rPr lang="en-US" sz="2200">
                <a:latin typeface="Perpetua" pitchFamily="18" charset="0"/>
              </a:rPr>
              <a:t>Last night when I got up</a:t>
            </a:r>
            <a:br>
              <a:rPr lang="en-US" sz="2200">
                <a:latin typeface="Perpetua" pitchFamily="18" charset="0"/>
              </a:rPr>
            </a:br>
            <a:r>
              <a:rPr lang="en-US" sz="2200">
                <a:latin typeface="Perpetua" pitchFamily="18" charset="0"/>
              </a:rPr>
              <a:t>to let the dog out I spied</a:t>
            </a:r>
            <a:br>
              <a:rPr lang="en-US" sz="2200">
                <a:latin typeface="Perpetua" pitchFamily="18" charset="0"/>
              </a:rPr>
            </a:br>
            <a:r>
              <a:rPr lang="en-US" sz="2200">
                <a:latin typeface="Perpetua" pitchFamily="18" charset="0"/>
              </a:rPr>
              <a:t>a cockroach in the bathroom</a:t>
            </a:r>
            <a:br>
              <a:rPr lang="en-US" sz="2200">
                <a:latin typeface="Perpetua" pitchFamily="18" charset="0"/>
              </a:rPr>
            </a:br>
            <a:r>
              <a:rPr lang="en-US" sz="2200" u="sng">
                <a:latin typeface="Perpetua" pitchFamily="18" charset="0"/>
              </a:rPr>
              <a:t>crouched flat </a:t>
            </a:r>
            <a:r>
              <a:rPr lang="en-US" sz="2200">
                <a:latin typeface="Perpetua" pitchFamily="18" charset="0"/>
              </a:rPr>
              <a:t>on the cool</a:t>
            </a:r>
            <a:br>
              <a:rPr lang="en-US" sz="2200">
                <a:latin typeface="Perpetua" pitchFamily="18" charset="0"/>
              </a:rPr>
            </a:br>
            <a:r>
              <a:rPr lang="en-US" sz="2200">
                <a:latin typeface="Perpetua" pitchFamily="18" charset="0"/>
              </a:rPr>
              <a:t>porcelain,</a:t>
            </a:r>
            <a:br>
              <a:rPr lang="en-US" sz="2200">
                <a:latin typeface="Perpetua" pitchFamily="18" charset="0"/>
              </a:rPr>
            </a:br>
            <a:r>
              <a:rPr lang="en-US" sz="2200">
                <a:latin typeface="Perpetua" pitchFamily="18" charset="0"/>
              </a:rPr>
              <a:t>delicate</a:t>
            </a:r>
            <a:br>
              <a:rPr lang="en-US" sz="2200">
                <a:latin typeface="Perpetua" pitchFamily="18" charset="0"/>
              </a:rPr>
            </a:br>
            <a:r>
              <a:rPr lang="en-US" sz="2200" u="sng">
                <a:latin typeface="Perpetua" pitchFamily="18" charset="0"/>
              </a:rPr>
              <a:t>antennae probing </a:t>
            </a:r>
            <a:r>
              <a:rPr lang="en-US" sz="2200">
                <a:latin typeface="Perpetua" pitchFamily="18" charset="0"/>
              </a:rPr>
              <a:t>the toothpaste cap</a:t>
            </a:r>
            <a:br>
              <a:rPr lang="en-US" sz="2200">
                <a:latin typeface="Perpetua" pitchFamily="18" charset="0"/>
              </a:rPr>
            </a:br>
            <a:r>
              <a:rPr lang="en-US" sz="2200">
                <a:latin typeface="Perpetua" pitchFamily="18" charset="0"/>
              </a:rPr>
              <a:t>and </a:t>
            </a:r>
            <a:r>
              <a:rPr lang="en-US" sz="2200" u="sng">
                <a:latin typeface="Perpetua" pitchFamily="18" charset="0"/>
              </a:rPr>
              <a:t>feasting himself </a:t>
            </a:r>
            <a:r>
              <a:rPr lang="en-US" sz="2200">
                <a:latin typeface="Perpetua" pitchFamily="18" charset="0"/>
              </a:rPr>
              <a:t>on a gob</a:t>
            </a:r>
            <a:br>
              <a:rPr lang="en-US" sz="2200">
                <a:latin typeface="Perpetua" pitchFamily="18" charset="0"/>
              </a:rPr>
            </a:br>
            <a:r>
              <a:rPr lang="en-US" sz="2200">
                <a:latin typeface="Perpetua" pitchFamily="18" charset="0"/>
              </a:rPr>
              <a:t>of it in the bowl:</a:t>
            </a:r>
            <a:br>
              <a:rPr lang="en-US" sz="2200">
                <a:latin typeface="Perpetua" pitchFamily="18" charset="0"/>
              </a:rPr>
            </a:br>
            <a:r>
              <a:rPr lang="en-US" sz="2200">
                <a:latin typeface="Perpetua" pitchFamily="18" charset="0"/>
              </a:rPr>
              <a:t>I killed him with one unprofessional </a:t>
            </a:r>
            <a:br>
              <a:rPr lang="en-US" sz="2200">
                <a:latin typeface="Perpetua" pitchFamily="18" charset="0"/>
              </a:rPr>
            </a:br>
            <a:r>
              <a:rPr lang="en-US" sz="2200">
                <a:latin typeface="Perpetua" pitchFamily="18" charset="0"/>
              </a:rPr>
              <a:t>blow,</a:t>
            </a:r>
            <a:br>
              <a:rPr lang="en-US" sz="2200">
                <a:latin typeface="Perpetua" pitchFamily="18" charset="0"/>
              </a:rPr>
            </a:br>
            <a:r>
              <a:rPr lang="en-US" sz="2200">
                <a:latin typeface="Perpetua" pitchFamily="18" charset="0"/>
              </a:rPr>
              <a:t>scattering arms and legs</a:t>
            </a:r>
            <a:br>
              <a:rPr lang="en-US" sz="2200">
                <a:latin typeface="Perpetua" pitchFamily="18" charset="0"/>
              </a:rPr>
            </a:br>
            <a:r>
              <a:rPr lang="en-US" sz="2200">
                <a:latin typeface="Perpetua" pitchFamily="18" charset="0"/>
              </a:rPr>
              <a:t>and half his body in the sink...</a:t>
            </a:r>
          </a:p>
          <a:p>
            <a:endParaRPr lang="en-US" sz="2200">
              <a:latin typeface="Perpetua" pitchFamily="18" charset="0"/>
            </a:endParaRPr>
          </a:p>
          <a:p>
            <a:endParaRPr lang="en-US">
              <a:latin typeface="Perpetua" pitchFamily="18" charset="0"/>
            </a:endParaRPr>
          </a:p>
        </p:txBody>
      </p:sp>
      <p:sp>
        <p:nvSpPr>
          <p:cNvPr id="20483" name="Rectangle 6"/>
          <p:cNvSpPr>
            <a:spLocks noChangeArrowheads="1"/>
          </p:cNvSpPr>
          <p:nvPr/>
        </p:nvSpPr>
        <p:spPr bwMode="auto">
          <a:xfrm>
            <a:off x="4267200" y="152400"/>
            <a:ext cx="4267200" cy="1323975"/>
          </a:xfrm>
          <a:prstGeom prst="rect">
            <a:avLst/>
          </a:prstGeom>
          <a:noFill/>
          <a:ln w="9525">
            <a:noFill/>
            <a:miter lim="800000"/>
            <a:headEnd/>
            <a:tailEnd/>
          </a:ln>
        </p:spPr>
        <p:txBody>
          <a:bodyPr>
            <a:spAutoFit/>
          </a:bodyPr>
          <a:lstStyle/>
          <a:p>
            <a:r>
              <a:rPr lang="en-US" sz="2000">
                <a:latin typeface="Perpetua" pitchFamily="18" charset="0"/>
              </a:rPr>
              <a:t/>
            </a:r>
            <a:br>
              <a:rPr lang="en-US" sz="2000">
                <a:latin typeface="Perpetua" pitchFamily="18" charset="0"/>
              </a:rPr>
            </a:br>
            <a:r>
              <a:rPr lang="en-US" sz="2000" u="sng">
                <a:latin typeface="Perpetua" pitchFamily="18" charset="0"/>
              </a:rPr>
              <a:t>breeding quickly </a:t>
            </a:r>
            <a:r>
              <a:rPr lang="en-US" sz="2000">
                <a:latin typeface="Perpetua" pitchFamily="18" charset="0"/>
              </a:rPr>
              <a:t>and without design,</a:t>
            </a:r>
            <a:br>
              <a:rPr lang="en-US" sz="2000">
                <a:latin typeface="Perpetua" pitchFamily="18" charset="0"/>
              </a:rPr>
            </a:br>
            <a:r>
              <a:rPr lang="en-US" sz="2000" u="sng">
                <a:latin typeface="Perpetua" pitchFamily="18" charset="0"/>
              </a:rPr>
              <a:t>laboring </a:t>
            </a:r>
            <a:r>
              <a:rPr lang="en-US" sz="2000">
                <a:latin typeface="Perpetua" pitchFamily="18" charset="0"/>
              </a:rPr>
              <a:t>up drainpipes through </a:t>
            </a:r>
            <a:r>
              <a:rPr lang="en-US" sz="2000" u="sng">
                <a:latin typeface="Perpetua" pitchFamily="18" charset="0"/>
              </a:rPr>
              <a:t>filth</a:t>
            </a:r>
            <a:r>
              <a:rPr lang="en-US" sz="2000">
                <a:latin typeface="Perpetua" pitchFamily="18" charset="0"/>
              </a:rPr>
              <a:t/>
            </a:r>
            <a:br>
              <a:rPr lang="en-US" sz="2000">
                <a:latin typeface="Perpetua" pitchFamily="18" charset="0"/>
              </a:rPr>
            </a:br>
            <a:r>
              <a:rPr lang="en-US" sz="2000">
                <a:latin typeface="Perpetua" pitchFamily="18" charset="0"/>
              </a:rPr>
              <a:t>to the light;</a:t>
            </a:r>
          </a:p>
        </p:txBody>
      </p:sp>
      <p:sp>
        <p:nvSpPr>
          <p:cNvPr id="20484" name="Rectangle 7"/>
          <p:cNvSpPr>
            <a:spLocks noChangeArrowheads="1"/>
          </p:cNvSpPr>
          <p:nvPr/>
        </p:nvSpPr>
        <p:spPr bwMode="auto">
          <a:xfrm>
            <a:off x="4267200" y="381000"/>
            <a:ext cx="4572000" cy="5754688"/>
          </a:xfrm>
          <a:prstGeom prst="rect">
            <a:avLst/>
          </a:prstGeom>
          <a:noFill/>
          <a:ln w="9525">
            <a:noFill/>
            <a:miter lim="800000"/>
            <a:headEnd/>
            <a:tailEnd/>
          </a:ln>
        </p:spPr>
        <p:txBody>
          <a:bodyPr>
            <a:spAutoFit/>
          </a:bodyPr>
          <a:lstStyle/>
          <a:p>
            <a:endParaRPr lang="en-US" sz="2000">
              <a:latin typeface="Perpetua" pitchFamily="18" charset="0"/>
            </a:endParaRPr>
          </a:p>
          <a:p>
            <a:endParaRPr lang="en-US" sz="2000">
              <a:latin typeface="Perpetua" pitchFamily="18" charset="0"/>
            </a:endParaRPr>
          </a:p>
          <a:p>
            <a:endParaRPr lang="en-US" sz="2000">
              <a:latin typeface="Perpetua" pitchFamily="18" charset="0"/>
            </a:endParaRPr>
          </a:p>
          <a:p>
            <a:r>
              <a:rPr lang="en-US" sz="2200">
                <a:latin typeface="Perpetua" pitchFamily="18" charset="0"/>
              </a:rPr>
              <a:t>I read once they are among</a:t>
            </a:r>
            <a:br>
              <a:rPr lang="en-US" sz="2200">
                <a:latin typeface="Perpetua" pitchFamily="18" charset="0"/>
              </a:rPr>
            </a:br>
            <a:r>
              <a:rPr lang="en-US" sz="2200">
                <a:latin typeface="Perpetua" pitchFamily="18" charset="0"/>
              </a:rPr>
              <a:t>the most antediluvian of creatures,</a:t>
            </a:r>
            <a:br>
              <a:rPr lang="en-US" sz="2200">
                <a:latin typeface="Perpetua" pitchFamily="18" charset="0"/>
              </a:rPr>
            </a:br>
            <a:r>
              <a:rPr lang="en-US" sz="2200">
                <a:latin typeface="Perpetua" pitchFamily="18" charset="0"/>
              </a:rPr>
              <a:t>surviving everything, and in more primitive times</a:t>
            </a:r>
            <a:br>
              <a:rPr lang="en-US" sz="2200">
                <a:latin typeface="Perpetua" pitchFamily="18" charset="0"/>
              </a:rPr>
            </a:br>
            <a:r>
              <a:rPr lang="en-US" sz="2200">
                <a:latin typeface="Perpetua" pitchFamily="18" charset="0"/>
              </a:rPr>
              <a:t>thrived to the size of your hand... </a:t>
            </a:r>
          </a:p>
          <a:p>
            <a:r>
              <a:rPr lang="en-US" sz="2200">
                <a:latin typeface="Perpetua" pitchFamily="18" charset="0"/>
              </a:rPr>
              <a:t>yet when sinking asleep</a:t>
            </a:r>
            <a:br>
              <a:rPr lang="en-US" sz="2200">
                <a:latin typeface="Perpetua" pitchFamily="18" charset="0"/>
              </a:rPr>
            </a:br>
            <a:r>
              <a:rPr lang="en-US" sz="2200">
                <a:latin typeface="Perpetua" pitchFamily="18" charset="0"/>
              </a:rPr>
              <a:t>or craning at the stars,</a:t>
            </a:r>
            <a:br>
              <a:rPr lang="en-US" sz="2200">
                <a:latin typeface="Perpetua" pitchFamily="18" charset="0"/>
              </a:rPr>
            </a:br>
            <a:r>
              <a:rPr lang="en-US" sz="2200">
                <a:latin typeface="Perpetua" pitchFamily="18" charset="0"/>
              </a:rPr>
              <a:t>I can feel their light </a:t>
            </a:r>
            <a:r>
              <a:rPr lang="en-US" sz="2200" u="sng">
                <a:latin typeface="Perpetua" pitchFamily="18" charset="0"/>
              </a:rPr>
              <a:t>feet</a:t>
            </a:r>
            <a:br>
              <a:rPr lang="en-US" sz="2200" u="sng">
                <a:latin typeface="Perpetua" pitchFamily="18" charset="0"/>
              </a:rPr>
            </a:br>
            <a:r>
              <a:rPr lang="en-US" sz="2200" u="sng">
                <a:latin typeface="Perpetua" pitchFamily="18" charset="0"/>
              </a:rPr>
              <a:t>probing</a:t>
            </a:r>
            <a:r>
              <a:rPr lang="en-US" sz="2200">
                <a:latin typeface="Perpetua" pitchFamily="18" charset="0"/>
              </a:rPr>
              <a:t> in my veins,</a:t>
            </a:r>
            <a:br>
              <a:rPr lang="en-US" sz="2200">
                <a:latin typeface="Perpetua" pitchFamily="18" charset="0"/>
              </a:rPr>
            </a:br>
            <a:r>
              <a:rPr lang="en-US" sz="2200">
                <a:latin typeface="Perpetua" pitchFamily="18" charset="0"/>
              </a:rPr>
              <a:t>their </a:t>
            </a:r>
            <a:r>
              <a:rPr lang="en-US" sz="2200" u="sng">
                <a:latin typeface="Perpetua" pitchFamily="18" charset="0"/>
              </a:rPr>
              <a:t>whiskers nibbling</a:t>
            </a:r>
            <a:r>
              <a:rPr lang="en-US" sz="2200">
                <a:latin typeface="Perpetua" pitchFamily="18" charset="0"/>
              </a:rPr>
              <a:t/>
            </a:r>
            <a:br>
              <a:rPr lang="en-US" sz="2200">
                <a:latin typeface="Perpetua" pitchFamily="18" charset="0"/>
              </a:rPr>
            </a:br>
            <a:r>
              <a:rPr lang="en-US" sz="2200">
                <a:latin typeface="Perpetua" pitchFamily="18" charset="0"/>
              </a:rPr>
              <a:t>the insides of my toes;</a:t>
            </a:r>
            <a:br>
              <a:rPr lang="en-US" sz="2200">
                <a:latin typeface="Perpetua" pitchFamily="18" charset="0"/>
              </a:rPr>
            </a:br>
            <a:r>
              <a:rPr lang="en-US" sz="2200">
                <a:latin typeface="Perpetua" pitchFamily="18" charset="0"/>
              </a:rPr>
              <a:t>and neck arched,</a:t>
            </a:r>
            <a:br>
              <a:rPr lang="en-US" sz="2200">
                <a:latin typeface="Perpetua" pitchFamily="18" charset="0"/>
              </a:rPr>
            </a:br>
            <a:r>
              <a:rPr lang="en-US" sz="2200">
                <a:latin typeface="Perpetua" pitchFamily="18" charset="0"/>
              </a:rPr>
              <a:t>feel their patient scrambling</a:t>
            </a:r>
            <a:br>
              <a:rPr lang="en-US" sz="2200">
                <a:latin typeface="Perpetua" pitchFamily="18" charset="0"/>
              </a:rPr>
            </a:br>
            <a:r>
              <a:rPr lang="en-US" sz="2200">
                <a:latin typeface="Perpetua" pitchFamily="18" charset="0"/>
              </a:rPr>
              <a:t>up the dark tubes of my throat.</a:t>
            </a:r>
          </a:p>
        </p:txBody>
      </p:sp>
      <p:sp>
        <p:nvSpPr>
          <p:cNvPr id="20485" name="TextBox 8"/>
          <p:cNvSpPr txBox="1">
            <a:spLocks noChangeArrowheads="1"/>
          </p:cNvSpPr>
          <p:nvPr/>
        </p:nvSpPr>
        <p:spPr bwMode="auto">
          <a:xfrm>
            <a:off x="6553200" y="6172200"/>
            <a:ext cx="2209800" cy="461963"/>
          </a:xfrm>
          <a:prstGeom prst="rect">
            <a:avLst/>
          </a:prstGeom>
          <a:noFill/>
          <a:ln w="9525">
            <a:noFill/>
            <a:miter lim="800000"/>
            <a:headEnd/>
            <a:tailEnd/>
          </a:ln>
        </p:spPr>
        <p:txBody>
          <a:bodyPr>
            <a:spAutoFit/>
          </a:bodyPr>
          <a:lstStyle/>
          <a:p>
            <a:r>
              <a:rPr lang="en-US" sz="2400">
                <a:latin typeface="Perpetua" pitchFamily="18" charset="0"/>
              </a:rPr>
              <a:t>---Peter Wild</a:t>
            </a:r>
          </a:p>
        </p:txBody>
      </p:sp>
      <p:sp>
        <p:nvSpPr>
          <p:cNvPr id="20486" name="Rectangle 9"/>
          <p:cNvSpPr>
            <a:spLocks noChangeArrowheads="1"/>
          </p:cNvSpPr>
          <p:nvPr/>
        </p:nvSpPr>
        <p:spPr bwMode="auto">
          <a:xfrm>
            <a:off x="304800" y="4953000"/>
            <a:ext cx="3962400" cy="1784350"/>
          </a:xfrm>
          <a:prstGeom prst="rect">
            <a:avLst/>
          </a:prstGeom>
          <a:noFill/>
          <a:ln w="9525">
            <a:noFill/>
            <a:miter lim="800000"/>
            <a:headEnd/>
            <a:tailEnd/>
          </a:ln>
        </p:spPr>
        <p:txBody>
          <a:bodyPr>
            <a:spAutoFit/>
          </a:bodyPr>
          <a:lstStyle/>
          <a:p>
            <a:r>
              <a:rPr lang="en-US" sz="2200">
                <a:latin typeface="Perpetua" pitchFamily="18" charset="0"/>
              </a:rPr>
              <a:t>I would have no truck with roaches,</a:t>
            </a:r>
            <a:br>
              <a:rPr lang="en-US" sz="2200">
                <a:latin typeface="Perpetua" pitchFamily="18" charset="0"/>
              </a:rPr>
            </a:br>
            <a:r>
              <a:rPr lang="en-US" sz="2200" i="1">
                <a:latin typeface="Perpetua" pitchFamily="18" charset="0"/>
              </a:rPr>
              <a:t>crouched like lions </a:t>
            </a:r>
            <a:r>
              <a:rPr lang="en-US" sz="2200">
                <a:latin typeface="Perpetua" pitchFamily="18" charset="0"/>
              </a:rPr>
              <a:t>in the ledges of sewers</a:t>
            </a:r>
            <a:br>
              <a:rPr lang="en-US" sz="2200">
                <a:latin typeface="Perpetua" pitchFamily="18" charset="0"/>
              </a:rPr>
            </a:br>
            <a:r>
              <a:rPr lang="en-US" sz="2200">
                <a:latin typeface="Perpetua" pitchFamily="18" charset="0"/>
              </a:rPr>
              <a:t>their </a:t>
            </a:r>
            <a:r>
              <a:rPr lang="en-US" sz="2200" u="sng">
                <a:latin typeface="Perpetua" pitchFamily="18" charset="0"/>
              </a:rPr>
              <a:t>black eyes </a:t>
            </a:r>
            <a:r>
              <a:rPr lang="en-US" sz="2200">
                <a:latin typeface="Perpetua" pitchFamily="18" charset="0"/>
              </a:rPr>
              <a:t>in the darkness</a:t>
            </a:r>
            <a:br>
              <a:rPr lang="en-US" sz="2200">
                <a:latin typeface="Perpetua" pitchFamily="18" charset="0"/>
              </a:rPr>
            </a:br>
            <a:r>
              <a:rPr lang="en-US" sz="2200">
                <a:latin typeface="Perpetua" pitchFamily="18" charset="0"/>
              </a:rPr>
              <a:t>alert for </a:t>
            </a:r>
            <a:r>
              <a:rPr lang="en-US" sz="2200" u="sng">
                <a:latin typeface="Perpetua" pitchFamily="18" charset="0"/>
              </a:rPr>
              <a:t>tasty slime,</a:t>
            </a:r>
            <a:endParaRPr lang="en-US" sz="2200">
              <a:latin typeface="Perpetua"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
          <p:cNvSpPr>
            <a:spLocks noChangeArrowheads="1"/>
          </p:cNvSpPr>
          <p:nvPr/>
        </p:nvSpPr>
        <p:spPr bwMode="auto">
          <a:xfrm>
            <a:off x="381000" y="266700"/>
            <a:ext cx="3810000" cy="6016625"/>
          </a:xfrm>
          <a:prstGeom prst="rect">
            <a:avLst/>
          </a:prstGeom>
          <a:noFill/>
          <a:ln w="9525">
            <a:noFill/>
            <a:miter lim="800000"/>
            <a:headEnd/>
            <a:tailEnd/>
          </a:ln>
        </p:spPr>
        <p:txBody>
          <a:bodyPr anchor="ctr">
            <a:spAutoFit/>
          </a:bodyPr>
          <a:lstStyle/>
          <a:p>
            <a:pPr algn="ctr"/>
            <a:r>
              <a:rPr lang="en-US" sz="2200" b="1" i="1">
                <a:latin typeface="Perpetua" pitchFamily="18" charset="0"/>
                <a:cs typeface="Arial" charset="0"/>
              </a:rPr>
              <a:t>from Nursery Rhymes for the Tender-hearted</a:t>
            </a:r>
            <a:endParaRPr lang="en-US" sz="2200">
              <a:latin typeface="Perpetua" pitchFamily="18" charset="0"/>
              <a:cs typeface="Arial" charset="0"/>
            </a:endParaRPr>
          </a:p>
          <a:p>
            <a:pPr algn="ctr" eaLnBrk="0" hangingPunct="0"/>
            <a:r>
              <a:rPr lang="en-US" sz="2200">
                <a:latin typeface="Perpetua" pitchFamily="18" charset="0"/>
                <a:cs typeface="Arial" charset="0"/>
              </a:rPr>
              <a:t>Scuttle, scuttle, </a:t>
            </a:r>
            <a:r>
              <a:rPr lang="en-US" sz="2200" u="sng">
                <a:latin typeface="Perpetua" pitchFamily="18" charset="0"/>
                <a:cs typeface="Arial" charset="0"/>
              </a:rPr>
              <a:t>little roach- </a:t>
            </a:r>
            <a:r>
              <a:rPr lang="en-US" sz="2200">
                <a:latin typeface="Perpetua" pitchFamily="18" charset="0"/>
                <a:cs typeface="Arial" charset="0"/>
              </a:rPr>
              <a:t/>
            </a:r>
            <a:br>
              <a:rPr lang="en-US" sz="2200">
                <a:latin typeface="Perpetua" pitchFamily="18" charset="0"/>
                <a:cs typeface="Arial" charset="0"/>
              </a:rPr>
            </a:br>
            <a:r>
              <a:rPr lang="en-US" sz="2200">
                <a:latin typeface="Perpetua" pitchFamily="18" charset="0"/>
                <a:cs typeface="Arial" charset="0"/>
              </a:rPr>
              <a:t>How you run when I approach:</a:t>
            </a:r>
            <a:br>
              <a:rPr lang="en-US" sz="2200">
                <a:latin typeface="Perpetua" pitchFamily="18" charset="0"/>
                <a:cs typeface="Arial" charset="0"/>
              </a:rPr>
            </a:br>
            <a:r>
              <a:rPr lang="en-US" sz="2200">
                <a:latin typeface="Perpetua" pitchFamily="18" charset="0"/>
                <a:cs typeface="Arial" charset="0"/>
              </a:rPr>
              <a:t>Up above the pantry shelf</a:t>
            </a:r>
            <a:br>
              <a:rPr lang="en-US" sz="2200">
                <a:latin typeface="Perpetua" pitchFamily="18" charset="0"/>
                <a:cs typeface="Arial" charset="0"/>
              </a:rPr>
            </a:br>
            <a:r>
              <a:rPr lang="en-US" sz="2200">
                <a:latin typeface="Perpetua" pitchFamily="18" charset="0"/>
                <a:cs typeface="Arial" charset="0"/>
              </a:rPr>
              <a:t>Hastening to secrete yourself. </a:t>
            </a:r>
          </a:p>
          <a:p>
            <a:pPr algn="ctr" eaLnBrk="0" hangingPunct="0"/>
            <a:endParaRPr lang="en-US" sz="2200">
              <a:latin typeface="Perpetua" pitchFamily="18" charset="0"/>
              <a:cs typeface="Arial" charset="0"/>
            </a:endParaRPr>
          </a:p>
          <a:p>
            <a:pPr algn="ctr" eaLnBrk="0" hangingPunct="0"/>
            <a:r>
              <a:rPr lang="en-US" sz="2200">
                <a:latin typeface="Perpetua" pitchFamily="18" charset="0"/>
                <a:cs typeface="Arial" charset="0"/>
              </a:rPr>
              <a:t>Most </a:t>
            </a:r>
            <a:r>
              <a:rPr lang="en-US" sz="2200" u="sng">
                <a:latin typeface="Perpetua" pitchFamily="18" charset="0"/>
                <a:cs typeface="Arial" charset="0"/>
              </a:rPr>
              <a:t>adventurous of vermin</a:t>
            </a:r>
            <a:r>
              <a:rPr lang="en-US" sz="2200">
                <a:latin typeface="Perpetua" pitchFamily="18" charset="0"/>
                <a:cs typeface="Arial" charset="0"/>
              </a:rPr>
              <a:t>,</a:t>
            </a:r>
            <a:br>
              <a:rPr lang="en-US" sz="2200">
                <a:latin typeface="Perpetua" pitchFamily="18" charset="0"/>
                <a:cs typeface="Arial" charset="0"/>
              </a:rPr>
            </a:br>
            <a:r>
              <a:rPr lang="en-US" sz="2200">
                <a:latin typeface="Perpetua" pitchFamily="18" charset="0"/>
                <a:cs typeface="Arial" charset="0"/>
              </a:rPr>
              <a:t>How I wish I could determine </a:t>
            </a:r>
            <a:br>
              <a:rPr lang="en-US" sz="2200">
                <a:latin typeface="Perpetua" pitchFamily="18" charset="0"/>
                <a:cs typeface="Arial" charset="0"/>
              </a:rPr>
            </a:br>
            <a:r>
              <a:rPr lang="en-US" sz="2200">
                <a:latin typeface="Perpetua" pitchFamily="18" charset="0"/>
                <a:cs typeface="Arial" charset="0"/>
              </a:rPr>
              <a:t>How you spend your hours of ease,</a:t>
            </a:r>
            <a:br>
              <a:rPr lang="en-US" sz="2200">
                <a:latin typeface="Perpetua" pitchFamily="18" charset="0"/>
                <a:cs typeface="Arial" charset="0"/>
              </a:rPr>
            </a:br>
            <a:r>
              <a:rPr lang="en-US" sz="2200">
                <a:latin typeface="Perpetua" pitchFamily="18" charset="0"/>
                <a:cs typeface="Arial" charset="0"/>
              </a:rPr>
              <a:t>Perhaps </a:t>
            </a:r>
            <a:r>
              <a:rPr lang="en-US" sz="2200" u="sng">
                <a:latin typeface="Perpetua" pitchFamily="18" charset="0"/>
                <a:cs typeface="Arial" charset="0"/>
              </a:rPr>
              <a:t>reclining</a:t>
            </a:r>
            <a:r>
              <a:rPr lang="en-US" sz="2200">
                <a:latin typeface="Perpetua" pitchFamily="18" charset="0"/>
                <a:cs typeface="Arial" charset="0"/>
              </a:rPr>
              <a:t> on the cheese. </a:t>
            </a:r>
          </a:p>
          <a:p>
            <a:pPr algn="ctr" eaLnBrk="0" hangingPunct="0"/>
            <a:endParaRPr lang="en-US" sz="2200">
              <a:latin typeface="Perpetua" pitchFamily="18" charset="0"/>
              <a:cs typeface="Arial" charset="0"/>
            </a:endParaRPr>
          </a:p>
          <a:p>
            <a:pPr algn="ctr" eaLnBrk="0" hangingPunct="0"/>
            <a:r>
              <a:rPr lang="en-US" sz="2200">
                <a:latin typeface="Perpetua" pitchFamily="18" charset="0"/>
                <a:cs typeface="Arial" charset="0"/>
              </a:rPr>
              <a:t>Cook has gone, and all is dark-</a:t>
            </a:r>
            <a:br>
              <a:rPr lang="en-US" sz="2200">
                <a:latin typeface="Perpetua" pitchFamily="18" charset="0"/>
                <a:cs typeface="Arial" charset="0"/>
              </a:rPr>
            </a:br>
            <a:r>
              <a:rPr lang="en-US" sz="2200">
                <a:latin typeface="Perpetua" pitchFamily="18" charset="0"/>
                <a:cs typeface="Arial" charset="0"/>
              </a:rPr>
              <a:t>Then the kitchen is your park;</a:t>
            </a:r>
            <a:br>
              <a:rPr lang="en-US" sz="2200">
                <a:latin typeface="Perpetua" pitchFamily="18" charset="0"/>
                <a:cs typeface="Arial" charset="0"/>
              </a:rPr>
            </a:br>
            <a:r>
              <a:rPr lang="en-US" sz="2200">
                <a:latin typeface="Perpetua" pitchFamily="18" charset="0"/>
                <a:cs typeface="Arial" charset="0"/>
              </a:rPr>
              <a:t>In the garbage heap that she leaves</a:t>
            </a:r>
            <a:br>
              <a:rPr lang="en-US" sz="2200">
                <a:latin typeface="Perpetua" pitchFamily="18" charset="0"/>
                <a:cs typeface="Arial" charset="0"/>
              </a:rPr>
            </a:br>
            <a:r>
              <a:rPr lang="en-US" sz="2200" u="sng">
                <a:latin typeface="Perpetua" pitchFamily="18" charset="0"/>
                <a:cs typeface="Arial" charset="0"/>
              </a:rPr>
              <a:t>Do you browse </a:t>
            </a:r>
            <a:r>
              <a:rPr lang="en-US" sz="2200">
                <a:latin typeface="Perpetua" pitchFamily="18" charset="0"/>
                <a:cs typeface="Arial" charset="0"/>
              </a:rPr>
              <a:t>among the tea leaves?</a:t>
            </a:r>
          </a:p>
          <a:p>
            <a:pPr algn="ctr" eaLnBrk="0" hangingPunct="0"/>
            <a:endParaRPr lang="en-US" sz="1100">
              <a:cs typeface="Arial" charset="0"/>
            </a:endParaRPr>
          </a:p>
        </p:txBody>
      </p:sp>
      <p:sp>
        <p:nvSpPr>
          <p:cNvPr id="21507" name="Rectangle 2"/>
          <p:cNvSpPr>
            <a:spLocks noChangeArrowheads="1"/>
          </p:cNvSpPr>
          <p:nvPr/>
        </p:nvSpPr>
        <p:spPr bwMode="auto">
          <a:xfrm>
            <a:off x="4876800" y="304800"/>
            <a:ext cx="3733800" cy="5848350"/>
          </a:xfrm>
          <a:prstGeom prst="rect">
            <a:avLst/>
          </a:prstGeom>
          <a:noFill/>
          <a:ln w="9525">
            <a:noFill/>
            <a:miter lim="800000"/>
            <a:headEnd/>
            <a:tailEnd/>
          </a:ln>
        </p:spPr>
        <p:txBody>
          <a:bodyPr>
            <a:spAutoFit/>
          </a:bodyPr>
          <a:lstStyle/>
          <a:p>
            <a:pPr algn="ctr"/>
            <a:r>
              <a:rPr lang="en-US" sz="2200">
                <a:latin typeface="Perpetua" pitchFamily="18" charset="0"/>
              </a:rPr>
              <a:t>How delightful to suspect</a:t>
            </a:r>
            <a:br>
              <a:rPr lang="en-US" sz="2200">
                <a:latin typeface="Perpetua" pitchFamily="18" charset="0"/>
              </a:rPr>
            </a:br>
            <a:r>
              <a:rPr lang="en-US" sz="2200">
                <a:latin typeface="Perpetua" pitchFamily="18" charset="0"/>
              </a:rPr>
              <a:t>All the places you </a:t>
            </a:r>
            <a:r>
              <a:rPr lang="en-US" sz="2200" u="sng">
                <a:latin typeface="Perpetua" pitchFamily="18" charset="0"/>
              </a:rPr>
              <a:t>have trekked</a:t>
            </a:r>
            <a:r>
              <a:rPr lang="en-US" sz="2200">
                <a:latin typeface="Perpetua" pitchFamily="18" charset="0"/>
              </a:rPr>
              <a:t>:</a:t>
            </a:r>
            <a:br>
              <a:rPr lang="en-US" sz="2200">
                <a:latin typeface="Perpetua" pitchFamily="18" charset="0"/>
              </a:rPr>
            </a:br>
            <a:r>
              <a:rPr lang="en-US" sz="2200">
                <a:latin typeface="Perpetua" pitchFamily="18" charset="0"/>
              </a:rPr>
              <a:t>Does your </a:t>
            </a:r>
            <a:r>
              <a:rPr lang="en-US" sz="2200" u="sng">
                <a:latin typeface="Perpetua" pitchFamily="18" charset="0"/>
              </a:rPr>
              <a:t>long antenna whisk its </a:t>
            </a:r>
            <a:br>
              <a:rPr lang="en-US" sz="2200" u="sng">
                <a:latin typeface="Perpetua" pitchFamily="18" charset="0"/>
              </a:rPr>
            </a:br>
            <a:r>
              <a:rPr lang="en-US" sz="2200" u="sng">
                <a:latin typeface="Perpetua" pitchFamily="18" charset="0"/>
              </a:rPr>
              <a:t>Gentle tip</a:t>
            </a:r>
            <a:r>
              <a:rPr lang="en-US" sz="2200">
                <a:latin typeface="Perpetua" pitchFamily="18" charset="0"/>
              </a:rPr>
              <a:t> across the biscuits? </a:t>
            </a:r>
          </a:p>
          <a:p>
            <a:pPr algn="ctr"/>
            <a:r>
              <a:rPr lang="en-US" sz="2200">
                <a:latin typeface="Perpetua" pitchFamily="18" charset="0"/>
              </a:rPr>
              <a:t>Do you linger, </a:t>
            </a:r>
            <a:r>
              <a:rPr lang="en-US" sz="2200" u="sng">
                <a:latin typeface="Perpetua" pitchFamily="18" charset="0"/>
              </a:rPr>
              <a:t>little soul, </a:t>
            </a:r>
            <a:r>
              <a:rPr lang="en-US" sz="2200">
                <a:latin typeface="Perpetua" pitchFamily="18" charset="0"/>
              </a:rPr>
              <a:t/>
            </a:r>
            <a:br>
              <a:rPr lang="en-US" sz="2200">
                <a:latin typeface="Perpetua" pitchFamily="18" charset="0"/>
              </a:rPr>
            </a:br>
            <a:r>
              <a:rPr lang="en-US" sz="2200" u="sng">
                <a:latin typeface="Perpetua" pitchFamily="18" charset="0"/>
              </a:rPr>
              <a:t>Drowsing</a:t>
            </a:r>
            <a:r>
              <a:rPr lang="en-US" sz="2200">
                <a:latin typeface="Perpetua" pitchFamily="18" charset="0"/>
              </a:rPr>
              <a:t> in our sugar bowl?</a:t>
            </a:r>
            <a:br>
              <a:rPr lang="en-US" sz="2200">
                <a:latin typeface="Perpetua" pitchFamily="18" charset="0"/>
              </a:rPr>
            </a:br>
            <a:r>
              <a:rPr lang="en-US" sz="2200">
                <a:latin typeface="Perpetua" pitchFamily="18" charset="0"/>
              </a:rPr>
              <a:t>Or, abandonment most utter,</a:t>
            </a:r>
            <a:br>
              <a:rPr lang="en-US" sz="2200">
                <a:latin typeface="Perpetua" pitchFamily="18" charset="0"/>
              </a:rPr>
            </a:br>
            <a:r>
              <a:rPr lang="en-US" sz="2200">
                <a:latin typeface="Perpetua" pitchFamily="18" charset="0"/>
              </a:rPr>
              <a:t>Shake a shimmy on the butter? </a:t>
            </a:r>
          </a:p>
          <a:p>
            <a:pPr algn="ctr"/>
            <a:r>
              <a:rPr lang="en-US" sz="2200">
                <a:latin typeface="Perpetua" pitchFamily="18" charset="0"/>
              </a:rPr>
              <a:t>Do you </a:t>
            </a:r>
            <a:r>
              <a:rPr lang="en-US" sz="2200" u="sng">
                <a:latin typeface="Perpetua" pitchFamily="18" charset="0"/>
              </a:rPr>
              <a:t>chant </a:t>
            </a:r>
            <a:r>
              <a:rPr lang="en-US" sz="2200">
                <a:latin typeface="Perpetua" pitchFamily="18" charset="0"/>
              </a:rPr>
              <a:t>your simple tunes</a:t>
            </a:r>
            <a:br>
              <a:rPr lang="en-US" sz="2200">
                <a:latin typeface="Perpetua" pitchFamily="18" charset="0"/>
              </a:rPr>
            </a:br>
            <a:r>
              <a:rPr lang="en-US" sz="2200" u="sng">
                <a:latin typeface="Perpetua" pitchFamily="18" charset="0"/>
              </a:rPr>
              <a:t>Swimming</a:t>
            </a:r>
            <a:r>
              <a:rPr lang="en-US" sz="2200">
                <a:latin typeface="Perpetua" pitchFamily="18" charset="0"/>
              </a:rPr>
              <a:t> in the baby's prunes?</a:t>
            </a:r>
            <a:br>
              <a:rPr lang="en-US" sz="2200">
                <a:latin typeface="Perpetua" pitchFamily="18" charset="0"/>
              </a:rPr>
            </a:br>
            <a:r>
              <a:rPr lang="en-US" sz="2200">
                <a:latin typeface="Perpetua" pitchFamily="18" charset="0"/>
              </a:rPr>
              <a:t>Then, when dawn comes, do you </a:t>
            </a:r>
            <a:r>
              <a:rPr lang="en-US" sz="2200" u="sng">
                <a:latin typeface="Perpetua" pitchFamily="18" charset="0"/>
              </a:rPr>
              <a:t>slink</a:t>
            </a:r>
            <a:br>
              <a:rPr lang="en-US" sz="2200" u="sng">
                <a:latin typeface="Perpetua" pitchFamily="18" charset="0"/>
              </a:rPr>
            </a:br>
            <a:r>
              <a:rPr lang="en-US" sz="2200" u="sng">
                <a:latin typeface="Perpetua" pitchFamily="18" charset="0"/>
              </a:rPr>
              <a:t>Homeward </a:t>
            </a:r>
            <a:r>
              <a:rPr lang="en-US" sz="2200">
                <a:latin typeface="Perpetua" pitchFamily="18" charset="0"/>
              </a:rPr>
              <a:t>to the kitchen sink? </a:t>
            </a:r>
          </a:p>
          <a:p>
            <a:pPr algn="ctr"/>
            <a:r>
              <a:rPr lang="en-US" sz="2200" u="sng">
                <a:latin typeface="Perpetua" pitchFamily="18" charset="0"/>
              </a:rPr>
              <a:t>Timid roach</a:t>
            </a:r>
            <a:r>
              <a:rPr lang="en-US" sz="2200">
                <a:latin typeface="Perpetua" pitchFamily="18" charset="0"/>
              </a:rPr>
              <a:t>, why be so shy?</a:t>
            </a:r>
            <a:br>
              <a:rPr lang="en-US" sz="2200">
                <a:latin typeface="Perpetua" pitchFamily="18" charset="0"/>
              </a:rPr>
            </a:br>
            <a:r>
              <a:rPr lang="en-US" sz="2200">
                <a:latin typeface="Perpetua" pitchFamily="18" charset="0"/>
              </a:rPr>
              <a:t>We are brothers, thou and I, </a:t>
            </a:r>
            <a:br>
              <a:rPr lang="en-US" sz="2200">
                <a:latin typeface="Perpetua" pitchFamily="18" charset="0"/>
              </a:rPr>
            </a:br>
            <a:r>
              <a:rPr lang="en-US" sz="2200">
                <a:latin typeface="Perpetua" pitchFamily="18" charset="0"/>
              </a:rPr>
              <a:t>In the midnight, like yourself, </a:t>
            </a:r>
            <a:br>
              <a:rPr lang="en-US" sz="2200">
                <a:latin typeface="Perpetua" pitchFamily="18" charset="0"/>
              </a:rPr>
            </a:br>
            <a:r>
              <a:rPr lang="en-US" sz="2200">
                <a:latin typeface="Perpetua" pitchFamily="18" charset="0"/>
              </a:rPr>
              <a:t>I </a:t>
            </a:r>
            <a:r>
              <a:rPr lang="en-US" sz="2200" u="sng">
                <a:latin typeface="Perpetua" pitchFamily="18" charset="0"/>
              </a:rPr>
              <a:t>explore</a:t>
            </a:r>
            <a:r>
              <a:rPr lang="en-US" sz="2200">
                <a:latin typeface="Perpetua" pitchFamily="18" charset="0"/>
              </a:rPr>
              <a:t> the pantry shelf!</a:t>
            </a:r>
          </a:p>
        </p:txBody>
      </p:sp>
      <p:sp>
        <p:nvSpPr>
          <p:cNvPr id="21508" name="TextBox 3"/>
          <p:cNvSpPr txBox="1">
            <a:spLocks noChangeArrowheads="1"/>
          </p:cNvSpPr>
          <p:nvPr/>
        </p:nvSpPr>
        <p:spPr bwMode="auto">
          <a:xfrm>
            <a:off x="7010400" y="6172200"/>
            <a:ext cx="1981200" cy="369888"/>
          </a:xfrm>
          <a:prstGeom prst="rect">
            <a:avLst/>
          </a:prstGeom>
          <a:noFill/>
          <a:ln w="9525">
            <a:noFill/>
            <a:miter lim="800000"/>
            <a:headEnd/>
            <a:tailEnd/>
          </a:ln>
        </p:spPr>
        <p:txBody>
          <a:bodyPr>
            <a:spAutoFit/>
          </a:bodyPr>
          <a:lstStyle/>
          <a:p>
            <a:r>
              <a:rPr lang="en-US">
                <a:latin typeface="Perpetua" pitchFamily="18" charset="0"/>
              </a:rPr>
              <a:t>--Christopher Morley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US" smtClean="0"/>
              <a:t>Reading into the poems…</a:t>
            </a:r>
          </a:p>
        </p:txBody>
      </p:sp>
      <p:sp>
        <p:nvSpPr>
          <p:cNvPr id="22531" name="Content Placeholder 2"/>
          <p:cNvSpPr>
            <a:spLocks noGrp="1"/>
          </p:cNvSpPr>
          <p:nvPr>
            <p:ph sz="quarter" idx="1"/>
          </p:nvPr>
        </p:nvSpPr>
        <p:spPr>
          <a:xfrm>
            <a:off x="914400" y="1447800"/>
            <a:ext cx="3749675" cy="4572000"/>
          </a:xfrm>
        </p:spPr>
        <p:txBody>
          <a:bodyPr/>
          <a:lstStyle/>
          <a:p>
            <a:pPr eaLnBrk="1" hangingPunct="1"/>
            <a:r>
              <a:rPr lang="en-US" smtClean="0"/>
              <a:t>Reread the dictionary definition.</a:t>
            </a:r>
          </a:p>
          <a:p>
            <a:pPr eaLnBrk="1" hangingPunct="1"/>
            <a:r>
              <a:rPr lang="en-US" smtClean="0"/>
              <a:t>cock roach (kok' roch'), n. any of an order of nocturnal insects, usually brown with flattened oval bodies, some species of which are household pests inhabiting kitchens, areas around water pipes, etc.</a:t>
            </a:r>
          </a:p>
          <a:p>
            <a:pPr eaLnBrk="1" hangingPunct="1"/>
            <a:endParaRPr lang="en-US" smtClean="0"/>
          </a:p>
        </p:txBody>
      </p:sp>
      <p:sp>
        <p:nvSpPr>
          <p:cNvPr id="22532" name="Content Placeholder 7"/>
          <p:cNvSpPr>
            <a:spLocks noGrp="1"/>
          </p:cNvSpPr>
          <p:nvPr>
            <p:ph sz="quarter" idx="2"/>
          </p:nvPr>
        </p:nvSpPr>
        <p:spPr>
          <a:xfrm>
            <a:off x="4933950" y="1447800"/>
            <a:ext cx="3749675" cy="4572000"/>
          </a:xfrm>
        </p:spPr>
        <p:txBody>
          <a:bodyPr/>
          <a:lstStyle/>
          <a:p>
            <a:pPr eaLnBrk="1" hangingPunct="1"/>
            <a:r>
              <a:rPr lang="en-US" smtClean="0"/>
              <a:t>6. Which of the denotative characteristics of a cockroach do both poets include in the poems?</a:t>
            </a:r>
          </a:p>
          <a:p>
            <a:pPr eaLnBrk="1" hangingPunct="1"/>
            <a:endParaRPr lang="en-US" smtClean="0"/>
          </a:p>
        </p:txBody>
      </p:sp>
      <p:pic>
        <p:nvPicPr>
          <p:cNvPr id="22533" name="Picture 2" descr="C:\Users\Owner\AppData\Local\Microsoft\Windows\Temporary Internet Files\Content.IE5\D84ZP6IX\MC900221541[1].wmf"/>
          <p:cNvPicPr>
            <a:picLocks noChangeAspect="1" noChangeArrowheads="1"/>
          </p:cNvPicPr>
          <p:nvPr/>
        </p:nvPicPr>
        <p:blipFill>
          <a:blip r:embed="rId3" cstate="print"/>
          <a:srcRect/>
          <a:stretch>
            <a:fillRect/>
          </a:stretch>
        </p:blipFill>
        <p:spPr bwMode="auto">
          <a:xfrm>
            <a:off x="5257800" y="3200400"/>
            <a:ext cx="3124200" cy="29241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US" smtClean="0"/>
              <a:t>Reading into the poems…</a:t>
            </a:r>
          </a:p>
        </p:txBody>
      </p:sp>
      <p:sp>
        <p:nvSpPr>
          <p:cNvPr id="23555" name="Content Placeholder 2"/>
          <p:cNvSpPr>
            <a:spLocks noGrp="1"/>
          </p:cNvSpPr>
          <p:nvPr>
            <p:ph sz="quarter" idx="1"/>
          </p:nvPr>
        </p:nvSpPr>
        <p:spPr>
          <a:xfrm>
            <a:off x="914400" y="1447800"/>
            <a:ext cx="3749675" cy="4572000"/>
          </a:xfrm>
        </p:spPr>
        <p:txBody>
          <a:bodyPr/>
          <a:lstStyle/>
          <a:p>
            <a:pPr eaLnBrk="1" hangingPunct="1"/>
            <a:r>
              <a:rPr lang="en-US" sz="3200" smtClean="0"/>
              <a:t>7. What characteristics does Wild give his roaches that are not in the dictionary definition?</a:t>
            </a:r>
          </a:p>
          <a:p>
            <a:pPr eaLnBrk="1" hangingPunct="1"/>
            <a:endParaRPr lang="en-US" smtClean="0"/>
          </a:p>
        </p:txBody>
      </p:sp>
      <p:sp>
        <p:nvSpPr>
          <p:cNvPr id="23556" name="Content Placeholder 3"/>
          <p:cNvSpPr>
            <a:spLocks noGrp="1"/>
          </p:cNvSpPr>
          <p:nvPr>
            <p:ph sz="quarter" idx="2"/>
          </p:nvPr>
        </p:nvSpPr>
        <p:spPr>
          <a:xfrm>
            <a:off x="4933950" y="1447800"/>
            <a:ext cx="3749675" cy="4572000"/>
          </a:xfrm>
        </p:spPr>
        <p:txBody>
          <a:bodyPr/>
          <a:lstStyle/>
          <a:p>
            <a:pPr eaLnBrk="1" hangingPunct="1"/>
            <a:r>
              <a:rPr lang="en-US" sz="3200" smtClean="0"/>
              <a:t>8. What additional characteristics does Morley give to roaches? </a:t>
            </a:r>
          </a:p>
          <a:p>
            <a:pPr eaLnBrk="1" hangingPunct="1"/>
            <a:endParaRPr lang="en-US" smtClean="0"/>
          </a:p>
        </p:txBody>
      </p:sp>
      <p:pic>
        <p:nvPicPr>
          <p:cNvPr id="23557" name="Picture 5" descr="C:\Users\Owner\AppData\Local\Microsoft\Windows\Temporary Internet Files\Content.IE5\4E9599HD\MC900438025[1].png"/>
          <p:cNvPicPr>
            <a:picLocks noChangeAspect="1" noChangeArrowheads="1"/>
          </p:cNvPicPr>
          <p:nvPr/>
        </p:nvPicPr>
        <p:blipFill>
          <a:blip r:embed="rId2" cstate="print"/>
          <a:srcRect/>
          <a:stretch>
            <a:fillRect/>
          </a:stretch>
        </p:blipFill>
        <p:spPr bwMode="auto">
          <a:xfrm>
            <a:off x="1219200" y="4114800"/>
            <a:ext cx="2743200" cy="2743200"/>
          </a:xfrm>
          <a:prstGeom prst="rect">
            <a:avLst/>
          </a:prstGeom>
          <a:noFill/>
          <a:ln w="9525">
            <a:noFill/>
            <a:miter lim="800000"/>
            <a:headEnd/>
            <a:tailEnd/>
          </a:ln>
        </p:spPr>
      </p:pic>
      <p:pic>
        <p:nvPicPr>
          <p:cNvPr id="23558" name="Picture 6" descr="C:\Users\Owner\AppData\Local\Microsoft\Windows\Temporary Internet Files\Content.IE5\D84ZP6IX\MC900133493[1].wmf"/>
          <p:cNvPicPr>
            <a:picLocks noChangeAspect="1" noChangeArrowheads="1"/>
          </p:cNvPicPr>
          <p:nvPr/>
        </p:nvPicPr>
        <p:blipFill>
          <a:blip r:embed="rId3" cstate="print"/>
          <a:srcRect/>
          <a:stretch>
            <a:fillRect/>
          </a:stretch>
        </p:blipFill>
        <p:spPr bwMode="auto">
          <a:xfrm>
            <a:off x="6096000" y="3810000"/>
            <a:ext cx="2259013" cy="26558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en-US" smtClean="0"/>
              <a:t>Reading into the poems…</a:t>
            </a:r>
          </a:p>
        </p:txBody>
      </p:sp>
      <p:sp>
        <p:nvSpPr>
          <p:cNvPr id="24579" name="Content Placeholder 2"/>
          <p:cNvSpPr>
            <a:spLocks noGrp="1"/>
          </p:cNvSpPr>
          <p:nvPr>
            <p:ph sz="quarter" idx="1"/>
          </p:nvPr>
        </p:nvSpPr>
        <p:spPr>
          <a:xfrm>
            <a:off x="990600" y="1371600"/>
            <a:ext cx="3749675" cy="4572000"/>
          </a:xfrm>
        </p:spPr>
        <p:txBody>
          <a:bodyPr/>
          <a:lstStyle/>
          <a:p>
            <a:pPr eaLnBrk="1" hangingPunct="1"/>
            <a:r>
              <a:rPr lang="en-US" sz="2800" smtClean="0"/>
              <a:t>In each poem, the insect acquires meaning beyond its dictionary definition. Both poets lead us away from a literal view of roaches to a nonliteral one. </a:t>
            </a:r>
          </a:p>
        </p:txBody>
      </p:sp>
      <p:sp>
        <p:nvSpPr>
          <p:cNvPr id="24580" name="Content Placeholder 3"/>
          <p:cNvSpPr>
            <a:spLocks noGrp="1"/>
          </p:cNvSpPr>
          <p:nvPr>
            <p:ph sz="quarter" idx="2"/>
          </p:nvPr>
        </p:nvSpPr>
        <p:spPr>
          <a:xfrm>
            <a:off x="4933950" y="1447800"/>
            <a:ext cx="3749675" cy="4572000"/>
          </a:xfrm>
        </p:spPr>
        <p:txBody>
          <a:bodyPr/>
          <a:lstStyle/>
          <a:p>
            <a:pPr eaLnBrk="1" hangingPunct="1"/>
            <a:r>
              <a:rPr lang="en-US" sz="3200" smtClean="0"/>
              <a:t>9. Which poet succeeds in giving roaches favorable connotations?</a:t>
            </a:r>
            <a:br>
              <a:rPr lang="en-US" sz="3200" smtClean="0"/>
            </a:br>
            <a:endParaRPr lang="en-US" sz="3200" smtClean="0"/>
          </a:p>
          <a:p>
            <a:pPr eaLnBrk="1" hangingPunct="1"/>
            <a:r>
              <a:rPr lang="en-US" sz="3200" smtClean="0"/>
              <a:t>10. Which poet comes closer to expressing your own feelings about roaches? </a:t>
            </a:r>
          </a:p>
          <a:p>
            <a:pPr eaLnBrk="1" hangingPunct="1"/>
            <a:endParaRPr lang="en-US" smtClean="0"/>
          </a:p>
        </p:txBody>
      </p:sp>
      <p:pic>
        <p:nvPicPr>
          <p:cNvPr id="24581" name="Picture 2" descr="C:\Users\Owner\AppData\Local\Microsoft\Windows\Temporary Internet Files\Content.IE5\LJ38O87L\MC900221611[1].wmf"/>
          <p:cNvPicPr>
            <a:picLocks noChangeAspect="1" noChangeArrowheads="1"/>
          </p:cNvPicPr>
          <p:nvPr/>
        </p:nvPicPr>
        <p:blipFill>
          <a:blip r:embed="rId2" cstate="print"/>
          <a:srcRect/>
          <a:stretch>
            <a:fillRect/>
          </a:stretch>
        </p:blipFill>
        <p:spPr bwMode="auto">
          <a:xfrm>
            <a:off x="1524000" y="4343400"/>
            <a:ext cx="2438400" cy="2362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2"/>
          <p:cNvSpPr>
            <a:spLocks noGrp="1"/>
          </p:cNvSpPr>
          <p:nvPr>
            <p:ph type="title"/>
          </p:nvPr>
        </p:nvSpPr>
        <p:spPr/>
        <p:txBody>
          <a:bodyPr/>
          <a:lstStyle/>
          <a:p>
            <a:pPr eaLnBrk="1" hangingPunct="1"/>
            <a:r>
              <a:rPr lang="en-US" sz="4400" smtClean="0"/>
              <a:t>SWBAT</a:t>
            </a:r>
          </a:p>
        </p:txBody>
      </p:sp>
      <p:sp>
        <p:nvSpPr>
          <p:cNvPr id="7171" name="Content Placeholder 1"/>
          <p:cNvSpPr>
            <a:spLocks noGrp="1"/>
          </p:cNvSpPr>
          <p:nvPr>
            <p:ph sz="quarter" idx="1"/>
          </p:nvPr>
        </p:nvSpPr>
        <p:spPr/>
        <p:txBody>
          <a:bodyPr/>
          <a:lstStyle/>
          <a:p>
            <a:pPr eaLnBrk="1" hangingPunct="1"/>
            <a:r>
              <a:rPr lang="en-US" sz="4400" smtClean="0"/>
              <a:t>Define connotation and denotation</a:t>
            </a:r>
          </a:p>
          <a:p>
            <a:pPr eaLnBrk="1" hangingPunct="1"/>
            <a:endParaRPr lang="en-US" sz="4400" smtClean="0"/>
          </a:p>
          <a:p>
            <a:pPr eaLnBrk="1" hangingPunct="1">
              <a:buFont typeface="Wingdings 2" pitchFamily="18" charset="2"/>
              <a:buNone/>
            </a:pPr>
            <a:endParaRPr lang="en-US" sz="4400" smtClean="0"/>
          </a:p>
          <a:p>
            <a:pPr eaLnBrk="1" hangingPunct="1"/>
            <a:r>
              <a:rPr lang="en-US" sz="4400" smtClean="0"/>
              <a:t>Read a sentence and determine if the wording is connotative or denotative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4"/>
          <p:cNvSpPr>
            <a:spLocks noGrp="1"/>
          </p:cNvSpPr>
          <p:nvPr>
            <p:ph type="title"/>
          </p:nvPr>
        </p:nvSpPr>
        <p:spPr/>
        <p:txBody>
          <a:bodyPr/>
          <a:lstStyle/>
          <a:p>
            <a:pPr eaLnBrk="1" hangingPunct="1"/>
            <a:r>
              <a:rPr lang="en-US" smtClean="0"/>
              <a:t>More practice…..</a:t>
            </a:r>
          </a:p>
        </p:txBody>
      </p:sp>
      <p:sp>
        <p:nvSpPr>
          <p:cNvPr id="6" name="Content Placeholder 5"/>
          <p:cNvSpPr>
            <a:spLocks noGrp="1"/>
          </p:cNvSpPr>
          <p:nvPr>
            <p:ph sz="quarter" idx="1"/>
          </p:nvPr>
        </p:nvSpPr>
        <p:spPr>
          <a:xfrm>
            <a:off x="304800" y="1447800"/>
            <a:ext cx="8382000" cy="4572000"/>
          </a:xfrm>
        </p:spPr>
        <p:txBody>
          <a:bodyPr>
            <a:normAutofit fontScale="92500" lnSpcReduction="10000"/>
          </a:bodyPr>
          <a:lstStyle/>
          <a:p>
            <a:pPr marL="274320" indent="-274320" eaLnBrk="1" fontAlgn="auto" hangingPunct="1">
              <a:spcBef>
                <a:spcPts val="580"/>
              </a:spcBef>
              <a:spcAft>
                <a:spcPts val="0"/>
              </a:spcAft>
              <a:buFont typeface="Wingdings 2"/>
              <a:buChar char=""/>
              <a:defRPr/>
            </a:pPr>
            <a:r>
              <a:rPr lang="en-US" b="1" dirty="0" smtClean="0"/>
              <a:t>Directions:  For these conditions, first think of a word with a positive connotation, and then think of a word with a negative connotation.</a:t>
            </a:r>
            <a:endParaRPr lang="en-US" dirty="0" smtClean="0"/>
          </a:p>
          <a:p>
            <a:pPr marL="274320" indent="-274320" eaLnBrk="1" fontAlgn="auto" hangingPunct="1">
              <a:spcBef>
                <a:spcPts val="580"/>
              </a:spcBef>
              <a:spcAft>
                <a:spcPts val="0"/>
              </a:spcAft>
              <a:buFont typeface="Wingdings 2"/>
              <a:buChar char=""/>
              <a:defRPr/>
            </a:pPr>
            <a:r>
              <a:rPr lang="en-US" b="1" dirty="0" smtClean="0"/>
              <a:t> </a:t>
            </a:r>
            <a:endParaRPr lang="en-US" dirty="0" smtClean="0"/>
          </a:p>
          <a:p>
            <a:pPr marL="274320" indent="-274320" eaLnBrk="1" fontAlgn="auto" hangingPunct="1">
              <a:spcBef>
                <a:spcPts val="580"/>
              </a:spcBef>
              <a:spcAft>
                <a:spcPts val="0"/>
              </a:spcAft>
              <a:buFont typeface="Wingdings 2"/>
              <a:buChar char=""/>
              <a:defRPr/>
            </a:pPr>
            <a:r>
              <a:rPr lang="en-US" b="1" i="1" u="sng" dirty="0" smtClean="0"/>
              <a:t>Condition                 Positive Connotation        Negative Connotation</a:t>
            </a:r>
            <a:endParaRPr lang="en-US" dirty="0" smtClean="0"/>
          </a:p>
          <a:p>
            <a:pPr marL="274320" indent="-274320" eaLnBrk="1" fontAlgn="auto" hangingPunct="1">
              <a:spcBef>
                <a:spcPts val="580"/>
              </a:spcBef>
              <a:spcAft>
                <a:spcPts val="0"/>
              </a:spcAft>
              <a:buFont typeface="Wingdings 2"/>
              <a:buChar char=""/>
              <a:defRPr/>
            </a:pPr>
            <a:r>
              <a:rPr lang="en-US" dirty="0" smtClean="0"/>
              <a:t>1.  Overweight			</a:t>
            </a:r>
          </a:p>
          <a:p>
            <a:pPr marL="274320" indent="-274320" eaLnBrk="1" fontAlgn="auto" hangingPunct="1">
              <a:spcBef>
                <a:spcPts val="580"/>
              </a:spcBef>
              <a:spcAft>
                <a:spcPts val="0"/>
              </a:spcAft>
              <a:buFont typeface="Wingdings 2"/>
              <a:buChar char=""/>
              <a:defRPr/>
            </a:pPr>
            <a:r>
              <a:rPr lang="en-US" dirty="0" smtClean="0"/>
              <a:t>2.  Short			</a:t>
            </a:r>
          </a:p>
          <a:p>
            <a:pPr marL="274320" indent="-274320" eaLnBrk="1" fontAlgn="auto" hangingPunct="1">
              <a:spcBef>
                <a:spcPts val="580"/>
              </a:spcBef>
              <a:spcAft>
                <a:spcPts val="0"/>
              </a:spcAft>
              <a:buFont typeface="Wingdings 2"/>
              <a:buChar char=""/>
              <a:defRPr/>
            </a:pPr>
            <a:r>
              <a:rPr lang="en-US" dirty="0" smtClean="0"/>
              <a:t>3.  Not smart			</a:t>
            </a:r>
          </a:p>
          <a:p>
            <a:pPr marL="274320" indent="-274320" eaLnBrk="1" fontAlgn="auto" hangingPunct="1">
              <a:spcBef>
                <a:spcPts val="580"/>
              </a:spcBef>
              <a:spcAft>
                <a:spcPts val="0"/>
              </a:spcAft>
              <a:buFont typeface="Wingdings 2"/>
              <a:buChar char=""/>
              <a:defRPr/>
            </a:pPr>
            <a:r>
              <a:rPr lang="en-US" dirty="0" smtClean="0"/>
              <a:t>4.  Unattractive			</a:t>
            </a:r>
          </a:p>
          <a:p>
            <a:pPr marL="274320" indent="-274320" eaLnBrk="1" fontAlgn="auto" hangingPunct="1">
              <a:spcBef>
                <a:spcPts val="580"/>
              </a:spcBef>
              <a:spcAft>
                <a:spcPts val="0"/>
              </a:spcAft>
              <a:buFont typeface="Wingdings 2"/>
              <a:buChar char=""/>
              <a:defRPr/>
            </a:pPr>
            <a:r>
              <a:rPr lang="en-US" dirty="0" smtClean="0"/>
              <a:t>5.  Non-athletic		</a:t>
            </a:r>
          </a:p>
          <a:p>
            <a:pPr marL="274320" indent="-274320" eaLnBrk="1" fontAlgn="auto" hangingPunct="1">
              <a:spcBef>
                <a:spcPts val="580"/>
              </a:spcBef>
              <a:spcAft>
                <a:spcPts val="0"/>
              </a:spcAft>
              <a:buFont typeface="Wingdings 2"/>
              <a:buChar char=""/>
              <a:defRPr/>
            </a:pPr>
            <a:r>
              <a:rPr lang="en-US" dirty="0" smtClean="0"/>
              <a:t>6.  Self-focused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2"/>
          <p:cNvSpPr>
            <a:spLocks noGrp="1"/>
          </p:cNvSpPr>
          <p:nvPr>
            <p:ph type="title"/>
          </p:nvPr>
        </p:nvSpPr>
        <p:spPr/>
        <p:txBody>
          <a:bodyPr/>
          <a:lstStyle/>
          <a:p>
            <a:pPr eaLnBrk="1" hangingPunct="1"/>
            <a:r>
              <a:rPr lang="en-US" smtClean="0"/>
              <a:t>Connotation and Denotation</a:t>
            </a:r>
          </a:p>
        </p:txBody>
      </p:sp>
      <p:sp>
        <p:nvSpPr>
          <p:cNvPr id="8195" name="Content Placeholder 1"/>
          <p:cNvSpPr>
            <a:spLocks noGrp="1"/>
          </p:cNvSpPr>
          <p:nvPr>
            <p:ph sz="quarter" idx="1"/>
          </p:nvPr>
        </p:nvSpPr>
        <p:spPr>
          <a:xfrm>
            <a:off x="914400" y="1447800"/>
            <a:ext cx="3749675" cy="4572000"/>
          </a:xfrm>
        </p:spPr>
        <p:txBody>
          <a:bodyPr/>
          <a:lstStyle/>
          <a:p>
            <a:pPr eaLnBrk="1" hangingPunct="1"/>
            <a:r>
              <a:rPr lang="en-US" sz="3200" b="1" smtClean="0"/>
              <a:t>Connotation</a:t>
            </a:r>
            <a:r>
              <a:rPr lang="en-US" sz="3200" smtClean="0"/>
              <a:t> is the </a:t>
            </a:r>
            <a:r>
              <a:rPr lang="en-US" sz="3200" b="1" smtClean="0"/>
              <a:t>emotional</a:t>
            </a:r>
            <a:r>
              <a:rPr lang="en-US" sz="3200" smtClean="0"/>
              <a:t> and </a:t>
            </a:r>
            <a:r>
              <a:rPr lang="en-US" sz="3200" b="1" smtClean="0"/>
              <a:t>imaginative </a:t>
            </a:r>
            <a:r>
              <a:rPr lang="en-US" sz="3200" smtClean="0"/>
              <a:t>association surrounding a word.</a:t>
            </a:r>
          </a:p>
          <a:p>
            <a:pPr eaLnBrk="1" hangingPunct="1"/>
            <a:endParaRPr lang="en-US" smtClean="0"/>
          </a:p>
          <a:p>
            <a:pPr eaLnBrk="1" hangingPunct="1"/>
            <a:endParaRPr lang="en-US" smtClean="0"/>
          </a:p>
          <a:p>
            <a:pPr eaLnBrk="1" hangingPunct="1"/>
            <a:endParaRPr lang="en-US" smtClean="0"/>
          </a:p>
          <a:p>
            <a:pPr eaLnBrk="1" hangingPunct="1"/>
            <a:endParaRPr lang="en-US" smtClean="0"/>
          </a:p>
          <a:p>
            <a:pPr eaLnBrk="1" hangingPunct="1"/>
            <a:endParaRPr lang="en-US" smtClean="0"/>
          </a:p>
        </p:txBody>
      </p:sp>
      <p:sp>
        <p:nvSpPr>
          <p:cNvPr id="8196" name="Content Placeholder 5"/>
          <p:cNvSpPr>
            <a:spLocks noGrp="1"/>
          </p:cNvSpPr>
          <p:nvPr>
            <p:ph sz="quarter" idx="2"/>
          </p:nvPr>
        </p:nvSpPr>
        <p:spPr>
          <a:xfrm>
            <a:off x="4933950" y="1447800"/>
            <a:ext cx="3749675" cy="4572000"/>
          </a:xfrm>
        </p:spPr>
        <p:txBody>
          <a:bodyPr/>
          <a:lstStyle/>
          <a:p>
            <a:pPr eaLnBrk="1" hangingPunct="1"/>
            <a:r>
              <a:rPr lang="en-US" sz="3200" b="1" smtClean="0"/>
              <a:t>Denotation</a:t>
            </a:r>
            <a:r>
              <a:rPr lang="en-US" sz="3200" smtClean="0"/>
              <a:t> is the strict </a:t>
            </a:r>
            <a:r>
              <a:rPr lang="en-US" sz="3200" b="1" smtClean="0"/>
              <a:t>dictionary meaning </a:t>
            </a:r>
            <a:r>
              <a:rPr lang="en-US" sz="3200" smtClean="0"/>
              <a:t>of a word.</a:t>
            </a:r>
          </a:p>
          <a:p>
            <a:pPr eaLnBrk="1" hangingPunct="1"/>
            <a:endParaRPr lang="en-US" smtClean="0"/>
          </a:p>
        </p:txBody>
      </p:sp>
      <p:pic>
        <p:nvPicPr>
          <p:cNvPr id="8197" name="Picture 2" descr="C:\Users\Owner\AppData\Local\Microsoft\Windows\Temporary Internet Files\Content.IE5\4E9599HD\MC900318226[1].wmf"/>
          <p:cNvPicPr>
            <a:picLocks noChangeAspect="1" noChangeArrowheads="1"/>
          </p:cNvPicPr>
          <p:nvPr/>
        </p:nvPicPr>
        <p:blipFill>
          <a:blip r:embed="rId2" cstate="print"/>
          <a:srcRect/>
          <a:stretch>
            <a:fillRect/>
          </a:stretch>
        </p:blipFill>
        <p:spPr bwMode="auto">
          <a:xfrm>
            <a:off x="1905000" y="4267200"/>
            <a:ext cx="1257300" cy="1811338"/>
          </a:xfrm>
          <a:prstGeom prst="rect">
            <a:avLst/>
          </a:prstGeom>
          <a:noFill/>
          <a:ln w="9525">
            <a:noFill/>
            <a:miter lim="800000"/>
            <a:headEnd/>
            <a:tailEnd/>
          </a:ln>
        </p:spPr>
      </p:pic>
      <p:pic>
        <p:nvPicPr>
          <p:cNvPr id="8198" name="Picture 3" descr="C:\Users\Owner\AppData\Local\Microsoft\Windows\Temporary Internet Files\Content.IE5\TTBX5NY6\MP900309614[1].jpg"/>
          <p:cNvPicPr>
            <a:picLocks noChangeAspect="1" noChangeArrowheads="1"/>
          </p:cNvPicPr>
          <p:nvPr/>
        </p:nvPicPr>
        <p:blipFill>
          <a:blip r:embed="rId3" cstate="print"/>
          <a:srcRect/>
          <a:stretch>
            <a:fillRect/>
          </a:stretch>
        </p:blipFill>
        <p:spPr bwMode="auto">
          <a:xfrm>
            <a:off x="5105400" y="3733800"/>
            <a:ext cx="3352800" cy="23923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eaLnBrk="1" fontAlgn="auto" hangingPunct="1">
              <a:spcAft>
                <a:spcPts val="0"/>
              </a:spcAft>
              <a:defRPr/>
            </a:pPr>
            <a:r>
              <a:rPr lang="en-US" b="1" dirty="0" smtClean="0"/>
              <a:t>“You may live in a house, but we live in a home.” </a:t>
            </a:r>
            <a:endParaRPr lang="en-US" b="1" dirty="0"/>
          </a:p>
        </p:txBody>
      </p:sp>
      <p:sp>
        <p:nvSpPr>
          <p:cNvPr id="8" name="Content Placeholder 7"/>
          <p:cNvSpPr>
            <a:spLocks noGrp="1"/>
          </p:cNvSpPr>
          <p:nvPr>
            <p:ph sz="quarter" idx="1"/>
          </p:nvPr>
        </p:nvSpPr>
        <p:spPr>
          <a:xfrm>
            <a:off x="914400" y="1447800"/>
            <a:ext cx="3749675" cy="4572000"/>
          </a:xfrm>
        </p:spPr>
        <p:txBody>
          <a:bodyPr/>
          <a:lstStyle/>
          <a:p>
            <a:pPr eaLnBrk="1" hangingPunct="1"/>
            <a:r>
              <a:rPr lang="en-US" sz="2800" smtClean="0"/>
              <a:t>If you were to look up the words </a:t>
            </a:r>
            <a:r>
              <a:rPr lang="en-US" sz="2800" i="1" smtClean="0"/>
              <a:t>house</a:t>
            </a:r>
            <a:r>
              <a:rPr lang="en-US" sz="2800" smtClean="0"/>
              <a:t> and </a:t>
            </a:r>
            <a:r>
              <a:rPr lang="en-US" sz="2800" i="1" smtClean="0"/>
              <a:t>home</a:t>
            </a:r>
            <a:r>
              <a:rPr lang="en-US" sz="2800" smtClean="0"/>
              <a:t> in a dictionary, you would find that both words have approximately the same meaning- "a dwelling place." </a:t>
            </a:r>
          </a:p>
        </p:txBody>
      </p:sp>
      <p:sp>
        <p:nvSpPr>
          <p:cNvPr id="9" name="Content Placeholder 8"/>
          <p:cNvSpPr>
            <a:spLocks noGrp="1"/>
          </p:cNvSpPr>
          <p:nvPr>
            <p:ph sz="quarter" idx="2"/>
          </p:nvPr>
        </p:nvSpPr>
        <p:spPr>
          <a:xfrm>
            <a:off x="4933950" y="1447800"/>
            <a:ext cx="3749675" cy="4572000"/>
          </a:xfrm>
        </p:spPr>
        <p:txBody>
          <a:bodyPr/>
          <a:lstStyle/>
          <a:p>
            <a:pPr eaLnBrk="1" hangingPunct="1"/>
            <a:r>
              <a:rPr lang="en-US" sz="2800" smtClean="0"/>
              <a:t>However, the speaker in the sentence above suggests that </a:t>
            </a:r>
            <a:r>
              <a:rPr lang="en-US" sz="2800" i="1" smtClean="0"/>
              <a:t>home</a:t>
            </a:r>
            <a:r>
              <a:rPr lang="en-US" sz="2800" smtClean="0"/>
              <a:t> has an additional meaning. </a:t>
            </a:r>
          </a:p>
        </p:txBody>
      </p:sp>
      <p:pic>
        <p:nvPicPr>
          <p:cNvPr id="2052" name="Picture 4" descr="C:\Users\Owner\AppData\Local\Microsoft\Windows\Temporary Internet Files\Content.IE5\4E9599HD\MC900383886[1].wmf"/>
          <p:cNvPicPr>
            <a:picLocks noChangeAspect="1" noChangeArrowheads="1"/>
          </p:cNvPicPr>
          <p:nvPr/>
        </p:nvPicPr>
        <p:blipFill>
          <a:blip r:embed="rId2" cstate="print"/>
          <a:srcRect/>
          <a:stretch>
            <a:fillRect/>
          </a:stretch>
        </p:blipFill>
        <p:spPr bwMode="auto">
          <a:xfrm>
            <a:off x="2590800" y="4572000"/>
            <a:ext cx="1819275" cy="1817688"/>
          </a:xfrm>
          <a:prstGeom prst="rect">
            <a:avLst/>
          </a:prstGeom>
          <a:noFill/>
          <a:ln w="9525">
            <a:noFill/>
            <a:miter lim="800000"/>
            <a:headEnd/>
            <a:tailEnd/>
          </a:ln>
        </p:spPr>
      </p:pic>
      <p:pic>
        <p:nvPicPr>
          <p:cNvPr id="2053" name="Picture 5" descr="C:\Users\Owner\AppData\Local\Microsoft\Windows\Temporary Internet Files\Content.IE5\D84ZP6IX\MP900442681[1].jpg"/>
          <p:cNvPicPr>
            <a:picLocks noChangeAspect="1" noChangeArrowheads="1"/>
          </p:cNvPicPr>
          <p:nvPr/>
        </p:nvPicPr>
        <p:blipFill>
          <a:blip r:embed="rId3" cstate="print"/>
          <a:srcRect/>
          <a:stretch>
            <a:fillRect/>
          </a:stretch>
        </p:blipFill>
        <p:spPr bwMode="auto">
          <a:xfrm>
            <a:off x="5486400" y="4267200"/>
            <a:ext cx="3254375" cy="2141538"/>
          </a:xfrm>
          <a:prstGeom prst="rect">
            <a:avLst/>
          </a:prstGeom>
          <a:noFill/>
          <a:ln w="9525">
            <a:noFill/>
            <a:miter lim="800000"/>
            <a:headEnd/>
            <a:tailEnd/>
          </a:ln>
        </p:spPr>
      </p:pic>
      <p:sp>
        <p:nvSpPr>
          <p:cNvPr id="11" name="Cloud Callout 10"/>
          <p:cNvSpPr/>
          <p:nvPr/>
        </p:nvSpPr>
        <p:spPr>
          <a:xfrm>
            <a:off x="762000" y="4953000"/>
            <a:ext cx="1524000" cy="1066800"/>
          </a:xfrm>
          <a:prstGeom prst="cloudCallout">
            <a:avLst>
              <a:gd name="adj1" fmla="val 67899"/>
              <a:gd name="adj2" fmla="val 6081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t>house</a:t>
            </a:r>
          </a:p>
        </p:txBody>
      </p:sp>
      <p:sp>
        <p:nvSpPr>
          <p:cNvPr id="12" name="Cloud Callout 11"/>
          <p:cNvSpPr/>
          <p:nvPr/>
        </p:nvSpPr>
        <p:spPr>
          <a:xfrm>
            <a:off x="4419600" y="3200400"/>
            <a:ext cx="1752600" cy="1371600"/>
          </a:xfrm>
          <a:prstGeom prst="cloudCallout">
            <a:avLst>
              <a:gd name="adj1" fmla="val 37220"/>
              <a:gd name="adj2" fmla="val 73768"/>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t>home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blinds(horizontal)">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linds(horizontal)">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052"/>
                                        </p:tgtEl>
                                        <p:attrNameLst>
                                          <p:attrName>style.visibility</p:attrName>
                                        </p:attrNameLst>
                                      </p:cBhvr>
                                      <p:to>
                                        <p:strVal val="visible"/>
                                      </p:to>
                                    </p:set>
                                    <p:animEffect transition="in" filter="blinds(horizontal)">
                                      <p:cBhvr>
                                        <p:cTn id="17" dur="500"/>
                                        <p:tgtEl>
                                          <p:spTgt spid="2052"/>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9">
                                            <p:txEl>
                                              <p:pRg st="0" end="0"/>
                                            </p:txEl>
                                          </p:spTgt>
                                        </p:tgtEl>
                                        <p:attrNameLst>
                                          <p:attrName>style.visibility</p:attrName>
                                        </p:attrNameLst>
                                      </p:cBhvr>
                                      <p:to>
                                        <p:strVal val="visible"/>
                                      </p:to>
                                    </p:set>
                                    <p:animEffect transition="in" filter="diamond(in)">
                                      <p:cBhvr>
                                        <p:cTn id="22" dur="2000"/>
                                        <p:tgtEl>
                                          <p:spTgt spid="9">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diamond(in)">
                                      <p:cBhvr>
                                        <p:cTn id="27" dur="20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nodeType="clickEffect">
                                  <p:stCondLst>
                                    <p:cond delay="0"/>
                                  </p:stCondLst>
                                  <p:childTnLst>
                                    <p:set>
                                      <p:cBhvr>
                                        <p:cTn id="31" dur="1" fill="hold">
                                          <p:stCondLst>
                                            <p:cond delay="0"/>
                                          </p:stCondLst>
                                        </p:cTn>
                                        <p:tgtEl>
                                          <p:spTgt spid="2053"/>
                                        </p:tgtEl>
                                        <p:attrNameLst>
                                          <p:attrName>style.visibility</p:attrName>
                                        </p:attrNameLst>
                                      </p:cBhvr>
                                      <p:to>
                                        <p:strVal val="visible"/>
                                      </p:to>
                                    </p:set>
                                    <p:animEffect transition="in" filter="diamond(in)">
                                      <p:cBhvr>
                                        <p:cTn id="32" dur="2000"/>
                                        <p:tgtEl>
                                          <p:spTgt spid="20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smtClean="0"/>
              <a:t>Connotation and denotation</a:t>
            </a:r>
          </a:p>
        </p:txBody>
      </p:sp>
      <p:sp>
        <p:nvSpPr>
          <p:cNvPr id="10243" name="Content Placeholder 2"/>
          <p:cNvSpPr>
            <a:spLocks noGrp="1"/>
          </p:cNvSpPr>
          <p:nvPr>
            <p:ph sz="quarter" idx="1"/>
          </p:nvPr>
        </p:nvSpPr>
        <p:spPr>
          <a:xfrm>
            <a:off x="914400" y="1447800"/>
            <a:ext cx="3749675" cy="4572000"/>
          </a:xfrm>
        </p:spPr>
        <p:txBody>
          <a:bodyPr/>
          <a:lstStyle/>
          <a:p>
            <a:pPr eaLnBrk="1" hangingPunct="1"/>
            <a:r>
              <a:rPr lang="en-US" smtClean="0"/>
              <a:t>Aside from the strict dictionary definition, or </a:t>
            </a:r>
            <a:r>
              <a:rPr lang="en-US" b="1" i="1" smtClean="0"/>
              <a:t>denotation</a:t>
            </a:r>
            <a:r>
              <a:rPr lang="en-US" smtClean="0"/>
              <a:t>, many people associate such things as comfort, love, security, or privacy with a home but do not necessarily make the same associations with a house. </a:t>
            </a:r>
          </a:p>
        </p:txBody>
      </p:sp>
      <p:pic>
        <p:nvPicPr>
          <p:cNvPr id="10244" name="Picture 2" descr="C:\Users\Owner\AppData\Local\Microsoft\Windows\Temporary Internet Files\Content.IE5\4E9599HD\MC900383886[1].wmf"/>
          <p:cNvPicPr>
            <a:picLocks noGrp="1" noChangeAspect="1" noChangeArrowheads="1"/>
          </p:cNvPicPr>
          <p:nvPr>
            <p:ph sz="quarter" idx="2"/>
          </p:nvPr>
        </p:nvPicPr>
        <p:blipFill>
          <a:blip r:embed="rId2" cstate="print"/>
          <a:srcRect/>
          <a:stretch>
            <a:fillRect/>
          </a:stretch>
        </p:blipFill>
        <p:spPr>
          <a:xfrm>
            <a:off x="5899150" y="2825750"/>
            <a:ext cx="1819275" cy="1816100"/>
          </a:xfrm>
        </p:spPr>
      </p:pic>
      <p:sp>
        <p:nvSpPr>
          <p:cNvPr id="6" name="Cloud Callout 5"/>
          <p:cNvSpPr/>
          <p:nvPr/>
        </p:nvSpPr>
        <p:spPr>
          <a:xfrm>
            <a:off x="7620000" y="762000"/>
            <a:ext cx="1143000" cy="1219200"/>
          </a:xfrm>
          <a:prstGeom prst="cloudCallout">
            <a:avLst>
              <a:gd name="adj1" fmla="val -90692"/>
              <a:gd name="adj2" fmla="val 115317"/>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t>love</a:t>
            </a:r>
          </a:p>
        </p:txBody>
      </p:sp>
      <p:sp>
        <p:nvSpPr>
          <p:cNvPr id="7" name="Cloud Callout 6"/>
          <p:cNvSpPr/>
          <p:nvPr/>
        </p:nvSpPr>
        <p:spPr>
          <a:xfrm>
            <a:off x="7391400" y="3048000"/>
            <a:ext cx="1524000" cy="1219200"/>
          </a:xfrm>
          <a:prstGeom prst="cloudCallout">
            <a:avLst>
              <a:gd name="adj1" fmla="val -58016"/>
              <a:gd name="adj2" fmla="val 6672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t>security</a:t>
            </a:r>
          </a:p>
        </p:txBody>
      </p:sp>
      <p:sp>
        <p:nvSpPr>
          <p:cNvPr id="8" name="Cloud Callout 7"/>
          <p:cNvSpPr/>
          <p:nvPr/>
        </p:nvSpPr>
        <p:spPr>
          <a:xfrm>
            <a:off x="4953000" y="1524000"/>
            <a:ext cx="1676400" cy="1219200"/>
          </a:xfrm>
          <a:prstGeom prst="cloudCallout">
            <a:avLst>
              <a:gd name="adj1" fmla="val 35505"/>
              <a:gd name="adj2" fmla="val 73063"/>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t>comfort</a:t>
            </a:r>
          </a:p>
        </p:txBody>
      </p:sp>
      <p:sp>
        <p:nvSpPr>
          <p:cNvPr id="9" name="Cloud Callout 8"/>
          <p:cNvSpPr/>
          <p:nvPr/>
        </p:nvSpPr>
        <p:spPr>
          <a:xfrm>
            <a:off x="4343400" y="4648200"/>
            <a:ext cx="1676400" cy="1219200"/>
          </a:xfrm>
          <a:prstGeom prst="cloudCallout">
            <a:avLst>
              <a:gd name="adj1" fmla="val 94097"/>
              <a:gd name="adj2" fmla="val -45246"/>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t>privacy</a:t>
            </a:r>
          </a:p>
        </p:txBody>
      </p:sp>
      <p:sp>
        <p:nvSpPr>
          <p:cNvPr id="10" name="Cloud Callout 9"/>
          <p:cNvSpPr/>
          <p:nvPr/>
        </p:nvSpPr>
        <p:spPr>
          <a:xfrm>
            <a:off x="7315200" y="4953000"/>
            <a:ext cx="1524000" cy="1219200"/>
          </a:xfrm>
          <a:prstGeom prst="cloudCallout">
            <a:avLst>
              <a:gd name="adj1" fmla="val -81678"/>
              <a:gd name="adj2" fmla="val -69542"/>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t>security</a:t>
            </a:r>
          </a:p>
        </p:txBody>
      </p:sp>
      <p:sp>
        <p:nvSpPr>
          <p:cNvPr id="10250" name="TextBox 10"/>
          <p:cNvSpPr txBox="1">
            <a:spLocks noChangeArrowheads="1"/>
          </p:cNvSpPr>
          <p:nvPr/>
        </p:nvSpPr>
        <p:spPr bwMode="auto">
          <a:xfrm>
            <a:off x="6400800" y="4114800"/>
            <a:ext cx="990600" cy="369888"/>
          </a:xfrm>
          <a:prstGeom prst="rect">
            <a:avLst/>
          </a:prstGeom>
          <a:noFill/>
          <a:ln w="9525">
            <a:noFill/>
            <a:miter lim="800000"/>
            <a:headEnd/>
            <a:tailEnd/>
          </a:ln>
        </p:spPr>
        <p:txBody>
          <a:bodyPr>
            <a:spAutoFit/>
          </a:bodyPr>
          <a:lstStyle/>
          <a:p>
            <a:r>
              <a:rPr lang="en-US" b="1">
                <a:latin typeface="Perpetua" pitchFamily="18" charset="0"/>
              </a:rPr>
              <a:t>HOME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ox(in)">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box(in)">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ox(in)">
                                      <p:cBhvr>
                                        <p:cTn id="2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smtClean="0"/>
              <a:t>Questions to brainstorm….</a:t>
            </a:r>
          </a:p>
        </p:txBody>
      </p:sp>
      <p:sp>
        <p:nvSpPr>
          <p:cNvPr id="11267" name="Content Placeholder 2"/>
          <p:cNvSpPr>
            <a:spLocks noGrp="1"/>
          </p:cNvSpPr>
          <p:nvPr>
            <p:ph sz="quarter" idx="1"/>
          </p:nvPr>
        </p:nvSpPr>
        <p:spPr>
          <a:xfrm>
            <a:off x="914400" y="1447800"/>
            <a:ext cx="3749675" cy="4572000"/>
          </a:xfrm>
        </p:spPr>
        <p:txBody>
          <a:bodyPr/>
          <a:lstStyle/>
          <a:p>
            <a:pPr eaLnBrk="1" hangingPunct="1"/>
            <a:r>
              <a:rPr lang="en-US" smtClean="0"/>
              <a:t>What is the first thing that comes to your mind when you think of:</a:t>
            </a:r>
          </a:p>
          <a:p>
            <a:pPr eaLnBrk="1" hangingPunct="1"/>
            <a:r>
              <a:rPr lang="en-US" smtClean="0"/>
              <a:t>a home? </a:t>
            </a:r>
          </a:p>
          <a:p>
            <a:pPr eaLnBrk="1" hangingPunct="1"/>
            <a:r>
              <a:rPr lang="en-US" smtClean="0"/>
              <a:t>of a house? </a:t>
            </a:r>
          </a:p>
        </p:txBody>
      </p:sp>
      <p:sp>
        <p:nvSpPr>
          <p:cNvPr id="11268" name="Content Placeholder 3"/>
          <p:cNvSpPr>
            <a:spLocks noGrp="1"/>
          </p:cNvSpPr>
          <p:nvPr>
            <p:ph sz="quarter" idx="2"/>
          </p:nvPr>
        </p:nvSpPr>
        <p:spPr>
          <a:xfrm>
            <a:off x="4933950" y="1447800"/>
            <a:ext cx="3749675" cy="4572000"/>
          </a:xfrm>
        </p:spPr>
        <p:txBody>
          <a:bodyPr/>
          <a:lstStyle/>
          <a:p>
            <a:pPr eaLnBrk="1" hangingPunct="1"/>
            <a:r>
              <a:rPr lang="en-US" smtClean="0"/>
              <a:t>Why do you think that real-estate advertisers use the word home more frequently than house?</a:t>
            </a:r>
          </a:p>
        </p:txBody>
      </p:sp>
      <p:pic>
        <p:nvPicPr>
          <p:cNvPr id="11269" name="Picture 4" descr="pic1.jpg"/>
          <p:cNvPicPr>
            <a:picLocks noChangeAspect="1"/>
          </p:cNvPicPr>
          <p:nvPr/>
        </p:nvPicPr>
        <p:blipFill>
          <a:blip r:embed="rId2" cstate="print"/>
          <a:srcRect/>
          <a:stretch>
            <a:fillRect/>
          </a:stretch>
        </p:blipFill>
        <p:spPr bwMode="auto">
          <a:xfrm>
            <a:off x="4316413" y="3429000"/>
            <a:ext cx="3873500" cy="2819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smtClean="0"/>
              <a:t>Connotation</a:t>
            </a:r>
          </a:p>
        </p:txBody>
      </p:sp>
      <p:sp>
        <p:nvSpPr>
          <p:cNvPr id="12291" name="Content Placeholder 2"/>
          <p:cNvSpPr>
            <a:spLocks noGrp="1"/>
          </p:cNvSpPr>
          <p:nvPr>
            <p:ph sz="quarter" idx="1"/>
          </p:nvPr>
        </p:nvSpPr>
        <p:spPr>
          <a:xfrm>
            <a:off x="914400" y="1447800"/>
            <a:ext cx="3749675" cy="4572000"/>
          </a:xfrm>
        </p:spPr>
        <p:txBody>
          <a:bodyPr/>
          <a:lstStyle/>
          <a:p>
            <a:pPr eaLnBrk="1" hangingPunct="1"/>
            <a:r>
              <a:rPr lang="en-US" smtClean="0"/>
              <a:t>The various </a:t>
            </a:r>
            <a:r>
              <a:rPr lang="en-US" b="1" smtClean="0"/>
              <a:t>feelings, images, and memories </a:t>
            </a:r>
            <a:r>
              <a:rPr lang="en-US" smtClean="0"/>
              <a:t>that surround a word make up its </a:t>
            </a:r>
            <a:r>
              <a:rPr lang="en-US" b="1" i="1" smtClean="0"/>
              <a:t>connotation</a:t>
            </a:r>
            <a:r>
              <a:rPr lang="en-US" smtClean="0"/>
              <a:t>. </a:t>
            </a:r>
          </a:p>
          <a:p>
            <a:pPr eaLnBrk="1" hangingPunct="1"/>
            <a:r>
              <a:rPr lang="en-US" smtClean="0"/>
              <a:t>Although both house and home have the same denotation, or dictionary meaning, home also has many </a:t>
            </a:r>
            <a:r>
              <a:rPr lang="en-US" b="1" i="1" smtClean="0"/>
              <a:t>connotations</a:t>
            </a:r>
            <a:endParaRPr lang="en-US" smtClean="0"/>
          </a:p>
        </p:txBody>
      </p:sp>
      <p:sp>
        <p:nvSpPr>
          <p:cNvPr id="12292" name="Content Placeholder 3"/>
          <p:cNvSpPr>
            <a:spLocks noGrp="1"/>
          </p:cNvSpPr>
          <p:nvPr>
            <p:ph sz="quarter" idx="2"/>
          </p:nvPr>
        </p:nvSpPr>
        <p:spPr>
          <a:xfrm>
            <a:off x="4933950" y="1447800"/>
            <a:ext cx="3749675" cy="4572000"/>
          </a:xfrm>
        </p:spPr>
        <p:txBody>
          <a:bodyPr/>
          <a:lstStyle/>
          <a:p>
            <a:pPr eaLnBrk="1" hangingPunct="1"/>
            <a:endParaRPr lang="en-US" smtClean="0"/>
          </a:p>
          <a:p>
            <a:pPr eaLnBrk="1" hangingPunct="1"/>
            <a:endParaRPr lang="en-US" smtClean="0"/>
          </a:p>
          <a:p>
            <a:pPr eaLnBrk="1" hangingPunct="1">
              <a:buFont typeface="Wingdings 2" pitchFamily="18" charset="2"/>
              <a:buNone/>
            </a:pPr>
            <a:endParaRPr lang="en-US" smtClean="0"/>
          </a:p>
        </p:txBody>
      </p:sp>
      <p:graphicFrame>
        <p:nvGraphicFramePr>
          <p:cNvPr id="5" name="Diagram 4"/>
          <p:cNvGraphicFramePr/>
          <p:nvPr/>
        </p:nvGraphicFramePr>
        <p:xfrm>
          <a:off x="4724400" y="457200"/>
          <a:ext cx="4191000" cy="3886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228600" y="274638"/>
            <a:ext cx="8458200" cy="715962"/>
          </a:xfrm>
        </p:spPr>
        <p:txBody>
          <a:bodyPr/>
          <a:lstStyle/>
          <a:p>
            <a:pPr eaLnBrk="1" hangingPunct="1"/>
            <a:r>
              <a:rPr lang="en-US" sz="3200" b="1" smtClean="0"/>
              <a:t>“I know what you said, but what did you mean?”</a:t>
            </a:r>
          </a:p>
        </p:txBody>
      </p:sp>
      <p:sp>
        <p:nvSpPr>
          <p:cNvPr id="13315" name="Content Placeholder 2"/>
          <p:cNvSpPr>
            <a:spLocks noGrp="1"/>
          </p:cNvSpPr>
          <p:nvPr>
            <p:ph sz="quarter" idx="1"/>
          </p:nvPr>
        </p:nvSpPr>
        <p:spPr>
          <a:xfrm>
            <a:off x="914400" y="1447800"/>
            <a:ext cx="3749675" cy="4572000"/>
          </a:xfrm>
        </p:spPr>
        <p:txBody>
          <a:bodyPr/>
          <a:lstStyle/>
          <a:p>
            <a:pPr eaLnBrk="1" hangingPunct="1"/>
            <a:r>
              <a:rPr lang="en-US" smtClean="0"/>
              <a:t>A word's </a:t>
            </a:r>
            <a:r>
              <a:rPr lang="en-US" b="1" smtClean="0"/>
              <a:t>denotation</a:t>
            </a:r>
            <a:r>
              <a:rPr lang="en-US" smtClean="0"/>
              <a:t> is its literal definition.  For example:  </a:t>
            </a:r>
          </a:p>
          <a:p>
            <a:pPr eaLnBrk="1" hangingPunct="1"/>
            <a:r>
              <a:rPr lang="en-US" smtClean="0"/>
              <a:t>Snake:  a limbless reptile with a long, scaly body</a:t>
            </a:r>
          </a:p>
          <a:p>
            <a:pPr eaLnBrk="1" hangingPunct="1">
              <a:buFont typeface="Wingdings 2" pitchFamily="18" charset="2"/>
              <a:buNone/>
            </a:pPr>
            <a:r>
              <a:rPr lang="en-US" smtClean="0"/>
              <a:t> </a:t>
            </a:r>
          </a:p>
          <a:p>
            <a:pPr eaLnBrk="1" hangingPunct="1"/>
            <a:endParaRPr lang="en-US" smtClean="0"/>
          </a:p>
        </p:txBody>
      </p:sp>
      <p:sp>
        <p:nvSpPr>
          <p:cNvPr id="13316" name="Content Placeholder 3"/>
          <p:cNvSpPr>
            <a:spLocks noGrp="1"/>
          </p:cNvSpPr>
          <p:nvPr>
            <p:ph sz="quarter" idx="2"/>
          </p:nvPr>
        </p:nvSpPr>
        <p:spPr>
          <a:xfrm>
            <a:off x="4933950" y="1447800"/>
            <a:ext cx="3749675" cy="4572000"/>
          </a:xfrm>
        </p:spPr>
        <p:txBody>
          <a:bodyPr/>
          <a:lstStyle/>
          <a:p>
            <a:pPr eaLnBrk="1" hangingPunct="1"/>
            <a:r>
              <a:rPr lang="en-US" smtClean="0"/>
              <a:t>A word's </a:t>
            </a:r>
            <a:r>
              <a:rPr lang="en-US" b="1" smtClean="0"/>
              <a:t>connotation </a:t>
            </a:r>
            <a:r>
              <a:rPr lang="en-US" smtClean="0"/>
              <a:t>is all the association we have with it.  For example:</a:t>
            </a:r>
          </a:p>
          <a:p>
            <a:pPr eaLnBrk="1" hangingPunct="1"/>
            <a:r>
              <a:rPr lang="en-US" smtClean="0"/>
              <a:t>"Snake in the grass," the biblical serpent, the danger of poisonous snakes, our own fear of snakes or a malevolent (evil, bad) person might be called "a real snake"</a:t>
            </a:r>
          </a:p>
          <a:p>
            <a:pPr eaLnBrk="1" hangingPunct="1"/>
            <a:endParaRPr lang="en-US" smtClean="0"/>
          </a:p>
        </p:txBody>
      </p:sp>
      <p:pic>
        <p:nvPicPr>
          <p:cNvPr id="13317" name="Picture 2" descr="C:\Users\Owner\AppData\Local\Microsoft\Windows\Temporary Internet Files\Content.IE5\D84ZP6IX\MC900435276[1].wmf"/>
          <p:cNvPicPr>
            <a:picLocks noChangeAspect="1" noChangeArrowheads="1"/>
          </p:cNvPicPr>
          <p:nvPr/>
        </p:nvPicPr>
        <p:blipFill>
          <a:blip r:embed="rId2" cstate="print"/>
          <a:srcRect/>
          <a:stretch>
            <a:fillRect/>
          </a:stretch>
        </p:blipFill>
        <p:spPr bwMode="auto">
          <a:xfrm>
            <a:off x="762000" y="4038600"/>
            <a:ext cx="3511550" cy="1981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smtClean="0"/>
              <a:t>Who is hearing the word?</a:t>
            </a:r>
          </a:p>
        </p:txBody>
      </p:sp>
      <p:sp>
        <p:nvSpPr>
          <p:cNvPr id="14339" name="Content Placeholder 2"/>
          <p:cNvSpPr>
            <a:spLocks noGrp="1"/>
          </p:cNvSpPr>
          <p:nvPr>
            <p:ph sz="quarter" idx="1"/>
          </p:nvPr>
        </p:nvSpPr>
        <p:spPr>
          <a:xfrm>
            <a:off x="914400" y="1447800"/>
            <a:ext cx="3749675" cy="4572000"/>
          </a:xfrm>
        </p:spPr>
        <p:txBody>
          <a:bodyPr/>
          <a:lstStyle/>
          <a:p>
            <a:pPr eaLnBrk="1" hangingPunct="1"/>
            <a:r>
              <a:rPr lang="en-US" b="1" i="1" smtClean="0"/>
              <a:t>Connotation</a:t>
            </a:r>
            <a:r>
              <a:rPr lang="en-US" b="1" smtClean="0"/>
              <a:t> </a:t>
            </a:r>
            <a:r>
              <a:rPr lang="en-US" smtClean="0"/>
              <a:t>can depend on the </a:t>
            </a:r>
            <a:r>
              <a:rPr lang="en-US" b="1" smtClean="0"/>
              <a:t>person</a:t>
            </a:r>
            <a:r>
              <a:rPr lang="en-US" smtClean="0"/>
              <a:t> who </a:t>
            </a:r>
            <a:r>
              <a:rPr lang="en-US" b="1" smtClean="0"/>
              <a:t>hears</a:t>
            </a:r>
            <a:r>
              <a:rPr lang="en-US" smtClean="0"/>
              <a:t> the word and brings his or her own associations to it.</a:t>
            </a:r>
          </a:p>
          <a:p>
            <a:pPr eaLnBrk="1" hangingPunct="1">
              <a:buFont typeface="Wingdings 2" pitchFamily="18" charset="2"/>
              <a:buNone/>
            </a:pPr>
            <a:endParaRPr lang="en-US" smtClean="0"/>
          </a:p>
          <a:p>
            <a:pPr eaLnBrk="1" hangingPunct="1"/>
            <a:endParaRPr lang="en-US" smtClean="0"/>
          </a:p>
        </p:txBody>
      </p:sp>
      <p:sp>
        <p:nvSpPr>
          <p:cNvPr id="14340" name="Content Placeholder 3"/>
          <p:cNvSpPr>
            <a:spLocks noGrp="1"/>
          </p:cNvSpPr>
          <p:nvPr>
            <p:ph sz="quarter" idx="2"/>
          </p:nvPr>
        </p:nvSpPr>
        <p:spPr>
          <a:xfrm>
            <a:off x="4933950" y="1447800"/>
            <a:ext cx="3749675" cy="4572000"/>
          </a:xfrm>
        </p:spPr>
        <p:txBody>
          <a:bodyPr/>
          <a:lstStyle/>
          <a:p>
            <a:pPr eaLnBrk="1" hangingPunct="1"/>
            <a:r>
              <a:rPr lang="en-US" smtClean="0"/>
              <a:t>* A plumber might immediately think of a plumbing tool called a snake.</a:t>
            </a:r>
          </a:p>
          <a:p>
            <a:pPr eaLnBrk="1" hangingPunct="1"/>
            <a:r>
              <a:rPr lang="en-US" smtClean="0"/>
              <a:t>*A biologist might think of the rare Indigo Snake he felt lucky to see the past weekend.</a:t>
            </a:r>
          </a:p>
          <a:p>
            <a:pPr eaLnBrk="1" hangingPunct="1"/>
            <a:endParaRPr lang="en-US" smtClean="0"/>
          </a:p>
        </p:txBody>
      </p:sp>
      <p:pic>
        <p:nvPicPr>
          <p:cNvPr id="14341" name="Picture 5" descr="C:\Users\Owner\AppData\Local\Microsoft\Windows\Temporary Internet Files\Content.IE5\4E9599HD\MC900351074[1].wmf"/>
          <p:cNvPicPr>
            <a:picLocks noChangeAspect="1" noChangeArrowheads="1"/>
          </p:cNvPicPr>
          <p:nvPr/>
        </p:nvPicPr>
        <p:blipFill>
          <a:blip r:embed="rId2" cstate="print"/>
          <a:srcRect/>
          <a:stretch>
            <a:fillRect/>
          </a:stretch>
        </p:blipFill>
        <p:spPr bwMode="auto">
          <a:xfrm>
            <a:off x="990600" y="3276600"/>
            <a:ext cx="3178175" cy="33353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531</TotalTime>
  <Words>898</Words>
  <Application>Microsoft Office PowerPoint</Application>
  <PresentationFormat>On-screen Show (4:3)</PresentationFormat>
  <Paragraphs>118</Paragraphs>
  <Slides>20</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Franklin Gothic Book</vt:lpstr>
      <vt:lpstr>Perpetua</vt:lpstr>
      <vt:lpstr>Wingdings 2</vt:lpstr>
      <vt:lpstr>Calibri</vt:lpstr>
      <vt:lpstr>Equity</vt:lpstr>
      <vt:lpstr>Connotation vs. Denotation </vt:lpstr>
      <vt:lpstr>SWBAT</vt:lpstr>
      <vt:lpstr>Connotation and Denotation</vt:lpstr>
      <vt:lpstr>“You may live in a house, but we live in a home.” </vt:lpstr>
      <vt:lpstr>Connotation and denotation</vt:lpstr>
      <vt:lpstr>Questions to brainstorm….</vt:lpstr>
      <vt:lpstr>Connotation</vt:lpstr>
      <vt:lpstr>“I know what you said, but what did you mean?”</vt:lpstr>
      <vt:lpstr>Who is hearing the word?</vt:lpstr>
      <vt:lpstr>Shades of meaning…</vt:lpstr>
      <vt:lpstr>Use it in a sentence.</vt:lpstr>
      <vt:lpstr>Compare some words.</vt:lpstr>
      <vt:lpstr>Read it in text.</vt:lpstr>
      <vt:lpstr>A cockroach?</vt:lpstr>
      <vt:lpstr>Slide 15</vt:lpstr>
      <vt:lpstr>Slide 16</vt:lpstr>
      <vt:lpstr>Reading into the poems…</vt:lpstr>
      <vt:lpstr>Reading into the poems…</vt:lpstr>
      <vt:lpstr>Reading into the poems…</vt:lpstr>
      <vt:lpstr>More practice…..</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Connotation vs. Denotation</dc:title>
  <dc:creator>Owner</dc:creator>
  <cp:lastModifiedBy>eyarborough</cp:lastModifiedBy>
  <cp:revision>15</cp:revision>
  <dcterms:created xsi:type="dcterms:W3CDTF">2011-02-03T22:17:56Z</dcterms:created>
  <dcterms:modified xsi:type="dcterms:W3CDTF">2013-12-02T12:19:34Z</dcterms:modified>
</cp:coreProperties>
</file>