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57" r:id="rId3"/>
    <p:sldId id="261" r:id="rId4"/>
    <p:sldId id="271" r:id="rId5"/>
    <p:sldId id="272" r:id="rId6"/>
    <p:sldId id="258" r:id="rId7"/>
    <p:sldId id="282" r:id="rId8"/>
    <p:sldId id="281" r:id="rId9"/>
    <p:sldId id="259" r:id="rId10"/>
    <p:sldId id="268" r:id="rId11"/>
    <p:sldId id="269" r:id="rId12"/>
    <p:sldId id="270" r:id="rId13"/>
    <p:sldId id="273" r:id="rId14"/>
    <p:sldId id="274" r:id="rId15"/>
    <p:sldId id="260" r:id="rId16"/>
    <p:sldId id="277" r:id="rId17"/>
    <p:sldId id="280" r:id="rId18"/>
    <p:sldId id="265" r:id="rId19"/>
    <p:sldId id="26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014"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A1CA38-B5B1-4F72-BC05-1DABF5A43B35}" type="datetimeFigureOut">
              <a:rPr lang="en-US" smtClean="0"/>
              <a:pPr/>
              <a:t>9/10/2015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05B535-2B18-48C3-A8B0-6C394AB34C8A}" type="slidenum">
              <a:rPr lang="en-US" smtClean="0"/>
              <a:pPr/>
              <a:t>‹#›</a:t>
            </a:fld>
            <a:endParaRPr lang="en-US"/>
          </a:p>
        </p:txBody>
      </p:sp>
    </p:spTree>
    <p:extLst>
      <p:ext uri="{BB962C8B-B14F-4D97-AF65-F5344CB8AC3E}">
        <p14:creationId xmlns:p14="http://schemas.microsoft.com/office/powerpoint/2010/main" val="3279400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05B535-2B18-48C3-A8B0-6C394AB34C8A}" type="slidenum">
              <a:rPr lang="en-US" smtClean="0"/>
              <a:pPr/>
              <a:t>1</a:t>
            </a:fld>
            <a:endParaRPr lang="en-US"/>
          </a:p>
        </p:txBody>
      </p:sp>
    </p:spTree>
    <p:extLst>
      <p:ext uri="{BB962C8B-B14F-4D97-AF65-F5344CB8AC3E}">
        <p14:creationId xmlns:p14="http://schemas.microsoft.com/office/powerpoint/2010/main" val="15172874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05B535-2B18-48C3-A8B0-6C394AB34C8A}" type="slidenum">
              <a:rPr lang="en-US" smtClean="0"/>
              <a:pPr/>
              <a:t>10</a:t>
            </a:fld>
            <a:endParaRPr lang="en-US"/>
          </a:p>
        </p:txBody>
      </p:sp>
    </p:spTree>
    <p:extLst>
      <p:ext uri="{BB962C8B-B14F-4D97-AF65-F5344CB8AC3E}">
        <p14:creationId xmlns:p14="http://schemas.microsoft.com/office/powerpoint/2010/main" val="171564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05B535-2B18-48C3-A8B0-6C394AB34C8A}" type="slidenum">
              <a:rPr lang="en-US" smtClean="0"/>
              <a:pPr/>
              <a:t>11</a:t>
            </a:fld>
            <a:endParaRPr lang="en-US"/>
          </a:p>
        </p:txBody>
      </p:sp>
    </p:spTree>
    <p:extLst>
      <p:ext uri="{BB962C8B-B14F-4D97-AF65-F5344CB8AC3E}">
        <p14:creationId xmlns:p14="http://schemas.microsoft.com/office/powerpoint/2010/main" val="32985025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05B535-2B18-48C3-A8B0-6C394AB34C8A}" type="slidenum">
              <a:rPr lang="en-US" smtClean="0"/>
              <a:pPr/>
              <a:t>12</a:t>
            </a:fld>
            <a:endParaRPr lang="en-US"/>
          </a:p>
        </p:txBody>
      </p:sp>
    </p:spTree>
    <p:extLst>
      <p:ext uri="{BB962C8B-B14F-4D97-AF65-F5344CB8AC3E}">
        <p14:creationId xmlns:p14="http://schemas.microsoft.com/office/powerpoint/2010/main" val="37091568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05B535-2B18-48C3-A8B0-6C394AB34C8A}" type="slidenum">
              <a:rPr lang="en-US" smtClean="0"/>
              <a:pPr/>
              <a:t>13</a:t>
            </a:fld>
            <a:endParaRPr lang="en-US"/>
          </a:p>
        </p:txBody>
      </p:sp>
    </p:spTree>
    <p:extLst>
      <p:ext uri="{BB962C8B-B14F-4D97-AF65-F5344CB8AC3E}">
        <p14:creationId xmlns:p14="http://schemas.microsoft.com/office/powerpoint/2010/main" val="29159472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05B535-2B18-48C3-A8B0-6C394AB34C8A}" type="slidenum">
              <a:rPr lang="en-US" smtClean="0"/>
              <a:pPr/>
              <a:t>14</a:t>
            </a:fld>
            <a:endParaRPr lang="en-US"/>
          </a:p>
        </p:txBody>
      </p:sp>
    </p:spTree>
    <p:extLst>
      <p:ext uri="{BB962C8B-B14F-4D97-AF65-F5344CB8AC3E}">
        <p14:creationId xmlns:p14="http://schemas.microsoft.com/office/powerpoint/2010/main" val="29787130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05B535-2B18-48C3-A8B0-6C394AB34C8A}" type="slidenum">
              <a:rPr lang="en-US" smtClean="0"/>
              <a:pPr/>
              <a:t>15</a:t>
            </a:fld>
            <a:endParaRPr lang="en-US"/>
          </a:p>
        </p:txBody>
      </p:sp>
    </p:spTree>
    <p:extLst>
      <p:ext uri="{BB962C8B-B14F-4D97-AF65-F5344CB8AC3E}">
        <p14:creationId xmlns:p14="http://schemas.microsoft.com/office/powerpoint/2010/main" val="31583614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05B535-2B18-48C3-A8B0-6C394AB34C8A}" type="slidenum">
              <a:rPr lang="en-US" smtClean="0"/>
              <a:pPr/>
              <a:t>16</a:t>
            </a:fld>
            <a:endParaRPr lang="en-US"/>
          </a:p>
        </p:txBody>
      </p:sp>
    </p:spTree>
    <p:extLst>
      <p:ext uri="{BB962C8B-B14F-4D97-AF65-F5344CB8AC3E}">
        <p14:creationId xmlns:p14="http://schemas.microsoft.com/office/powerpoint/2010/main" val="12759817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05B535-2B18-48C3-A8B0-6C394AB34C8A}" type="slidenum">
              <a:rPr lang="en-US" smtClean="0"/>
              <a:pPr/>
              <a:t>17</a:t>
            </a:fld>
            <a:endParaRPr lang="en-US"/>
          </a:p>
        </p:txBody>
      </p:sp>
    </p:spTree>
    <p:extLst>
      <p:ext uri="{BB962C8B-B14F-4D97-AF65-F5344CB8AC3E}">
        <p14:creationId xmlns:p14="http://schemas.microsoft.com/office/powerpoint/2010/main" val="34494163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05B535-2B18-48C3-A8B0-6C394AB34C8A}" type="slidenum">
              <a:rPr lang="en-US" smtClean="0"/>
              <a:pPr/>
              <a:t>18</a:t>
            </a:fld>
            <a:endParaRPr lang="en-US"/>
          </a:p>
        </p:txBody>
      </p:sp>
    </p:spTree>
    <p:extLst>
      <p:ext uri="{BB962C8B-B14F-4D97-AF65-F5344CB8AC3E}">
        <p14:creationId xmlns:p14="http://schemas.microsoft.com/office/powerpoint/2010/main" val="37940807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05B535-2B18-48C3-A8B0-6C394AB34C8A}" type="slidenum">
              <a:rPr lang="en-US" smtClean="0"/>
              <a:pPr/>
              <a:t>19</a:t>
            </a:fld>
            <a:endParaRPr lang="en-US"/>
          </a:p>
        </p:txBody>
      </p:sp>
    </p:spTree>
    <p:extLst>
      <p:ext uri="{BB962C8B-B14F-4D97-AF65-F5344CB8AC3E}">
        <p14:creationId xmlns:p14="http://schemas.microsoft.com/office/powerpoint/2010/main" val="839853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05B535-2B18-48C3-A8B0-6C394AB34C8A}" type="slidenum">
              <a:rPr lang="en-US" smtClean="0"/>
              <a:pPr/>
              <a:t>2</a:t>
            </a:fld>
            <a:endParaRPr lang="en-US"/>
          </a:p>
        </p:txBody>
      </p:sp>
    </p:spTree>
    <p:extLst>
      <p:ext uri="{BB962C8B-B14F-4D97-AF65-F5344CB8AC3E}">
        <p14:creationId xmlns:p14="http://schemas.microsoft.com/office/powerpoint/2010/main" val="3325102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05B535-2B18-48C3-A8B0-6C394AB34C8A}" type="slidenum">
              <a:rPr lang="en-US" smtClean="0"/>
              <a:pPr/>
              <a:t>3</a:t>
            </a:fld>
            <a:endParaRPr lang="en-US"/>
          </a:p>
        </p:txBody>
      </p:sp>
    </p:spTree>
    <p:extLst>
      <p:ext uri="{BB962C8B-B14F-4D97-AF65-F5344CB8AC3E}">
        <p14:creationId xmlns:p14="http://schemas.microsoft.com/office/powerpoint/2010/main" val="2497046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05B535-2B18-48C3-A8B0-6C394AB34C8A}" type="slidenum">
              <a:rPr lang="en-US" smtClean="0"/>
              <a:pPr/>
              <a:t>4</a:t>
            </a:fld>
            <a:endParaRPr lang="en-US"/>
          </a:p>
        </p:txBody>
      </p:sp>
    </p:spTree>
    <p:extLst>
      <p:ext uri="{BB962C8B-B14F-4D97-AF65-F5344CB8AC3E}">
        <p14:creationId xmlns:p14="http://schemas.microsoft.com/office/powerpoint/2010/main" val="916515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05B535-2B18-48C3-A8B0-6C394AB34C8A}" type="slidenum">
              <a:rPr lang="en-US" smtClean="0"/>
              <a:pPr/>
              <a:t>5</a:t>
            </a:fld>
            <a:endParaRPr lang="en-US"/>
          </a:p>
        </p:txBody>
      </p:sp>
    </p:spTree>
    <p:extLst>
      <p:ext uri="{BB962C8B-B14F-4D97-AF65-F5344CB8AC3E}">
        <p14:creationId xmlns:p14="http://schemas.microsoft.com/office/powerpoint/2010/main" val="2104775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05B535-2B18-48C3-A8B0-6C394AB34C8A}" type="slidenum">
              <a:rPr lang="en-US" smtClean="0"/>
              <a:pPr/>
              <a:t>6</a:t>
            </a:fld>
            <a:endParaRPr lang="en-US"/>
          </a:p>
        </p:txBody>
      </p:sp>
    </p:spTree>
    <p:extLst>
      <p:ext uri="{BB962C8B-B14F-4D97-AF65-F5344CB8AC3E}">
        <p14:creationId xmlns:p14="http://schemas.microsoft.com/office/powerpoint/2010/main" val="27917030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05B535-2B18-48C3-A8B0-6C394AB34C8A}" type="slidenum">
              <a:rPr lang="en-US" smtClean="0"/>
              <a:pPr/>
              <a:t>7</a:t>
            </a:fld>
            <a:endParaRPr lang="en-US"/>
          </a:p>
        </p:txBody>
      </p:sp>
    </p:spTree>
    <p:extLst>
      <p:ext uri="{BB962C8B-B14F-4D97-AF65-F5344CB8AC3E}">
        <p14:creationId xmlns:p14="http://schemas.microsoft.com/office/powerpoint/2010/main" val="1429532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05B535-2B18-48C3-A8B0-6C394AB34C8A}" type="slidenum">
              <a:rPr lang="en-US" smtClean="0"/>
              <a:pPr/>
              <a:t>8</a:t>
            </a:fld>
            <a:endParaRPr lang="en-US"/>
          </a:p>
        </p:txBody>
      </p:sp>
    </p:spTree>
    <p:extLst>
      <p:ext uri="{BB962C8B-B14F-4D97-AF65-F5344CB8AC3E}">
        <p14:creationId xmlns:p14="http://schemas.microsoft.com/office/powerpoint/2010/main" val="29958317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05B535-2B18-48C3-A8B0-6C394AB34C8A}" type="slidenum">
              <a:rPr lang="en-US" smtClean="0"/>
              <a:pPr/>
              <a:t>9</a:t>
            </a:fld>
            <a:endParaRPr lang="en-US"/>
          </a:p>
        </p:txBody>
      </p:sp>
    </p:spTree>
    <p:extLst>
      <p:ext uri="{BB962C8B-B14F-4D97-AF65-F5344CB8AC3E}">
        <p14:creationId xmlns:p14="http://schemas.microsoft.com/office/powerpoint/2010/main" val="27789381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E6FAD4C-4751-4697-8A0B-AA6A4632DFB2}" type="datetimeFigureOut">
              <a:rPr lang="en-US" smtClean="0"/>
              <a:pPr/>
              <a:t>9/10/2015</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CD5A5FA-4BE1-4244-9D2B-75BB5B5B27A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6FAD4C-4751-4697-8A0B-AA6A4632DFB2}" type="datetimeFigureOut">
              <a:rPr lang="en-US" smtClean="0"/>
              <a:pPr/>
              <a:t>9/10/2015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CD5A5FA-4BE1-4244-9D2B-75BB5B5B27A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E6FAD4C-4751-4697-8A0B-AA6A4632DFB2}" type="datetimeFigureOut">
              <a:rPr lang="en-US" smtClean="0"/>
              <a:pPr/>
              <a:t>9/10/2015</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CD5A5FA-4BE1-4244-9D2B-75BB5B5B27A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6FAD4C-4751-4697-8A0B-AA6A4632DFB2}" type="datetimeFigureOut">
              <a:rPr lang="en-US" smtClean="0"/>
              <a:pPr/>
              <a:t>9/10/2015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CD5A5FA-4BE1-4244-9D2B-75BB5B5B27A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E6FAD4C-4751-4697-8A0B-AA6A4632DFB2}" type="datetimeFigureOut">
              <a:rPr lang="en-US" smtClean="0"/>
              <a:pPr/>
              <a:t>9/10/2015</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6CD5A5FA-4BE1-4244-9D2B-75BB5B5B27A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E6FAD4C-4751-4697-8A0B-AA6A4632DFB2}" type="datetimeFigureOut">
              <a:rPr lang="en-US" smtClean="0"/>
              <a:pPr/>
              <a:t>9/10/2015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CD5A5FA-4BE1-4244-9D2B-75BB5B5B27A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E6FAD4C-4751-4697-8A0B-AA6A4632DFB2}" type="datetimeFigureOut">
              <a:rPr lang="en-US" smtClean="0"/>
              <a:pPr/>
              <a:t>9/10/2015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6CD5A5FA-4BE1-4244-9D2B-75BB5B5B27A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E6FAD4C-4751-4697-8A0B-AA6A4632DFB2}" type="datetimeFigureOut">
              <a:rPr lang="en-US" smtClean="0"/>
              <a:pPr/>
              <a:t>9/10/2015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6CD5A5FA-4BE1-4244-9D2B-75BB5B5B27A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E6FAD4C-4751-4697-8A0B-AA6A4632DFB2}" type="datetimeFigureOut">
              <a:rPr lang="en-US" smtClean="0"/>
              <a:pPr/>
              <a:t>9/10/2015</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6CD5A5FA-4BE1-4244-9D2B-75BB5B5B27A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E6FAD4C-4751-4697-8A0B-AA6A4632DFB2}" type="datetimeFigureOut">
              <a:rPr lang="en-US" smtClean="0"/>
              <a:pPr/>
              <a:t>9/10/2015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CD5A5FA-4BE1-4244-9D2B-75BB5B5B27A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E6FAD4C-4751-4697-8A0B-AA6A4632DFB2}" type="datetimeFigureOut">
              <a:rPr lang="en-US" smtClean="0"/>
              <a:pPr/>
              <a:t>9/10/2015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CD5A5FA-4BE1-4244-9D2B-75BB5B5B27A5}"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E6FAD4C-4751-4697-8A0B-AA6A4632DFB2}" type="datetimeFigureOut">
              <a:rPr lang="en-US" smtClean="0"/>
              <a:pPr/>
              <a:t>9/10/2015</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CD5A5FA-4BE1-4244-9D2B-75BB5B5B27A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6</a:t>
            </a:r>
            <a:r>
              <a:rPr lang="en-US" baseline="30000" dirty="0" smtClean="0"/>
              <a:t>th</a:t>
            </a:r>
            <a:r>
              <a:rPr lang="en-US" dirty="0" smtClean="0"/>
              <a:t> grade Language Arts</a:t>
            </a:r>
            <a:endParaRPr lang="en-US" dirty="0"/>
          </a:p>
        </p:txBody>
      </p:sp>
      <p:sp>
        <p:nvSpPr>
          <p:cNvPr id="3" name="Subtitle 2"/>
          <p:cNvSpPr>
            <a:spLocks noGrp="1"/>
          </p:cNvSpPr>
          <p:nvPr>
            <p:ph type="subTitle" idx="1"/>
          </p:nvPr>
        </p:nvSpPr>
        <p:spPr/>
        <p:txBody>
          <a:bodyPr/>
          <a:lstStyle/>
          <a:p>
            <a:r>
              <a:rPr lang="en-US" dirty="0" smtClean="0"/>
              <a:t>Ms. Papadoulias</a:t>
            </a:r>
          </a:p>
          <a:p>
            <a:r>
              <a:rPr lang="en-US" dirty="0" smtClean="0"/>
              <a:t>hpapadoulias@wcpss.net</a:t>
            </a:r>
            <a:endParaRPr lang="en-US" dirty="0"/>
          </a:p>
        </p:txBody>
      </p:sp>
      <p:pic>
        <p:nvPicPr>
          <p:cNvPr id="34822" name="Picture 6" descr="http://janieandrich.com/wp-content/uploads/2012/08/back-to-school1.jpg"/>
          <p:cNvPicPr>
            <a:picLocks noChangeAspect="1" noChangeArrowheads="1"/>
          </p:cNvPicPr>
          <p:nvPr/>
        </p:nvPicPr>
        <p:blipFill>
          <a:blip r:embed="rId3" cstate="print"/>
          <a:srcRect/>
          <a:stretch>
            <a:fillRect/>
          </a:stretch>
        </p:blipFill>
        <p:spPr bwMode="auto">
          <a:xfrm>
            <a:off x="3276600" y="4419600"/>
            <a:ext cx="2743200" cy="2058111"/>
          </a:xfrm>
          <a:prstGeom prst="rect">
            <a:avLst/>
          </a:prstGeom>
          <a:noFill/>
        </p:spPr>
      </p:pic>
      <p:pic>
        <p:nvPicPr>
          <p:cNvPr id="6" name="Picture 5" descr="e08b7c9334ef91c99be36f334db7cb38.jpg"/>
          <p:cNvPicPr>
            <a:picLocks noChangeAspect="1"/>
          </p:cNvPicPr>
          <p:nvPr/>
        </p:nvPicPr>
        <p:blipFill>
          <a:blip r:embed="rId4"/>
          <a:stretch>
            <a:fillRect/>
          </a:stretch>
        </p:blipFill>
        <p:spPr>
          <a:xfrm>
            <a:off x="914400" y="533400"/>
            <a:ext cx="2971800" cy="2819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Classroom Procedures</a:t>
            </a:r>
            <a:endParaRPr lang="en-US" b="1" u="sng" dirty="0"/>
          </a:p>
        </p:txBody>
      </p:sp>
      <p:sp>
        <p:nvSpPr>
          <p:cNvPr id="3" name="Content Placeholder 2"/>
          <p:cNvSpPr>
            <a:spLocks noGrp="1"/>
          </p:cNvSpPr>
          <p:nvPr>
            <p:ph idx="1"/>
          </p:nvPr>
        </p:nvSpPr>
        <p:spPr/>
        <p:txBody>
          <a:bodyPr/>
          <a:lstStyle/>
          <a:p>
            <a:r>
              <a:rPr lang="en-US" dirty="0" smtClean="0"/>
              <a:t>Make-up work</a:t>
            </a:r>
          </a:p>
          <a:p>
            <a:pPr lvl="1"/>
            <a:r>
              <a:rPr lang="en-US" dirty="0" smtClean="0"/>
              <a:t>If you are absent one day, check the “ISN Pages” bin when you return.  This bin is placed in the front of the classroom and will contain all materials needed to make up your missed work.</a:t>
            </a:r>
          </a:p>
          <a:p>
            <a:pPr lvl="1"/>
            <a:r>
              <a:rPr lang="en-US" dirty="0" smtClean="0"/>
              <a:t>It is YOUR responsibility to pick up and complete any missed work.</a:t>
            </a:r>
            <a:endParaRPr lang="en-US" dirty="0"/>
          </a:p>
        </p:txBody>
      </p:sp>
      <p:pic>
        <p:nvPicPr>
          <p:cNvPr id="4" name="Picture 3" descr="download.jpg"/>
          <p:cNvPicPr>
            <a:picLocks noChangeAspect="1"/>
          </p:cNvPicPr>
          <p:nvPr/>
        </p:nvPicPr>
        <p:blipFill>
          <a:blip r:embed="rId3"/>
          <a:stretch>
            <a:fillRect/>
          </a:stretch>
        </p:blipFill>
        <p:spPr>
          <a:xfrm>
            <a:off x="2057400" y="4724400"/>
            <a:ext cx="4800600" cy="16764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Classroom Procedures</a:t>
            </a:r>
            <a:endParaRPr lang="en-US" b="1" u="sng" dirty="0"/>
          </a:p>
        </p:txBody>
      </p:sp>
      <p:sp>
        <p:nvSpPr>
          <p:cNvPr id="3" name="Content Placeholder 2"/>
          <p:cNvSpPr>
            <a:spLocks noGrp="1"/>
          </p:cNvSpPr>
          <p:nvPr>
            <p:ph idx="1"/>
          </p:nvPr>
        </p:nvSpPr>
        <p:spPr/>
        <p:txBody>
          <a:bodyPr/>
          <a:lstStyle/>
          <a:p>
            <a:r>
              <a:rPr lang="en-US" dirty="0" smtClean="0"/>
              <a:t>Bathroom Policy</a:t>
            </a:r>
          </a:p>
          <a:p>
            <a:pPr lvl="1"/>
            <a:r>
              <a:rPr lang="en-US" dirty="0" smtClean="0"/>
              <a:t>You will only be permitted to use the restroom for EMERGENCYS!</a:t>
            </a:r>
          </a:p>
          <a:p>
            <a:pPr lvl="1"/>
            <a:r>
              <a:rPr lang="en-US" dirty="0" smtClean="0"/>
              <a:t>You must use the </a:t>
            </a:r>
            <a:r>
              <a:rPr lang="en-US" b="1" i="1" u="sng" dirty="0" smtClean="0">
                <a:solidFill>
                  <a:srgbClr val="00B050"/>
                </a:solidFill>
              </a:rPr>
              <a:t>FAST PASS .</a:t>
            </a:r>
            <a:r>
              <a:rPr lang="en-US" dirty="0" smtClean="0"/>
              <a:t> Be sure to sign out before you leave and back in once you have returned to the room. The sign out sheet is located at the front of the room, in the purple binder.</a:t>
            </a:r>
          </a:p>
          <a:p>
            <a:pPr lvl="1"/>
            <a:r>
              <a:rPr lang="en-US" dirty="0" smtClean="0"/>
              <a:t>You have 5 minutes between each class to use the restroom. (and lunch…)</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Classroom Procedures</a:t>
            </a:r>
            <a:endParaRPr lang="en-US" b="1" u="sng" dirty="0"/>
          </a:p>
        </p:txBody>
      </p:sp>
      <p:sp>
        <p:nvSpPr>
          <p:cNvPr id="3" name="Content Placeholder 2"/>
          <p:cNvSpPr>
            <a:spLocks noGrp="1"/>
          </p:cNvSpPr>
          <p:nvPr>
            <p:ph idx="1"/>
          </p:nvPr>
        </p:nvSpPr>
        <p:spPr/>
        <p:txBody>
          <a:bodyPr/>
          <a:lstStyle/>
          <a:p>
            <a:r>
              <a:rPr lang="en-US" dirty="0" smtClean="0"/>
              <a:t>What do I do if I finish my work early?</a:t>
            </a:r>
          </a:p>
          <a:p>
            <a:pPr lvl="1"/>
            <a:r>
              <a:rPr lang="en-US" dirty="0" smtClean="0"/>
              <a:t>Start working on homework or finish a journal/warm up entry.</a:t>
            </a:r>
          </a:p>
          <a:p>
            <a:pPr lvl="1"/>
            <a:r>
              <a:rPr lang="en-US" dirty="0" smtClean="0"/>
              <a:t>Read a book.</a:t>
            </a:r>
          </a:p>
          <a:p>
            <a:pPr lvl="1"/>
            <a:r>
              <a:rPr lang="en-US" dirty="0" smtClean="0"/>
              <a:t>You are NOT to talk while working individually.</a:t>
            </a:r>
            <a:endParaRPr lang="en-US" dirty="0"/>
          </a:p>
        </p:txBody>
      </p:sp>
      <p:pic>
        <p:nvPicPr>
          <p:cNvPr id="4" name="Picture 3" descr="all-done.gif"/>
          <p:cNvPicPr>
            <a:picLocks noChangeAspect="1"/>
          </p:cNvPicPr>
          <p:nvPr/>
        </p:nvPicPr>
        <p:blipFill>
          <a:blip r:embed="rId3"/>
          <a:stretch>
            <a:fillRect/>
          </a:stretch>
        </p:blipFill>
        <p:spPr>
          <a:xfrm>
            <a:off x="2362200" y="3657600"/>
            <a:ext cx="3810000" cy="295656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Classroom Procedures</a:t>
            </a:r>
            <a:endParaRPr lang="en-US" b="1" u="sng" dirty="0"/>
          </a:p>
        </p:txBody>
      </p:sp>
      <p:sp>
        <p:nvSpPr>
          <p:cNvPr id="3" name="Content Placeholder 2"/>
          <p:cNvSpPr>
            <a:spLocks noGrp="1"/>
          </p:cNvSpPr>
          <p:nvPr>
            <p:ph idx="1"/>
          </p:nvPr>
        </p:nvSpPr>
        <p:spPr/>
        <p:txBody>
          <a:bodyPr/>
          <a:lstStyle/>
          <a:p>
            <a:r>
              <a:rPr lang="en-US" dirty="0" smtClean="0"/>
              <a:t>How do I turn in my work?</a:t>
            </a:r>
          </a:p>
          <a:p>
            <a:pPr lvl="1"/>
            <a:r>
              <a:rPr lang="en-US" dirty="0" smtClean="0"/>
              <a:t>When you are finished with an assignment, you will turn it into your class period’s bin.</a:t>
            </a:r>
          </a:p>
          <a:p>
            <a:pPr lvl="1"/>
            <a:r>
              <a:rPr lang="en-US" sz="3200" dirty="0" smtClean="0"/>
              <a:t>Proper heading on your work</a:t>
            </a:r>
            <a:r>
              <a:rPr lang="en-US" sz="3200" dirty="0" smtClean="0">
                <a:sym typeface="Wingdings" pitchFamily="2" charset="2"/>
              </a:rPr>
              <a:t> upper RIGHT corner</a:t>
            </a:r>
            <a:endParaRPr lang="en-US" sz="3200" dirty="0" smtClean="0"/>
          </a:p>
          <a:p>
            <a:pPr lvl="2"/>
            <a:r>
              <a:rPr lang="en-US" sz="3200" dirty="0" smtClean="0"/>
              <a:t>Name</a:t>
            </a:r>
          </a:p>
          <a:p>
            <a:pPr lvl="2"/>
            <a:r>
              <a:rPr lang="en-US" sz="3200" dirty="0" smtClean="0"/>
              <a:t>Date</a:t>
            </a:r>
          </a:p>
          <a:p>
            <a:pPr lvl="2"/>
            <a:r>
              <a:rPr lang="en-US" sz="3200" dirty="0" smtClean="0"/>
              <a:t>Class Period</a:t>
            </a:r>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Classroom Procedures</a:t>
            </a:r>
            <a:endParaRPr lang="en-US" b="1" u="sng" dirty="0"/>
          </a:p>
        </p:txBody>
      </p:sp>
      <p:sp>
        <p:nvSpPr>
          <p:cNvPr id="3" name="Content Placeholder 2"/>
          <p:cNvSpPr>
            <a:spLocks noGrp="1"/>
          </p:cNvSpPr>
          <p:nvPr>
            <p:ph idx="1"/>
          </p:nvPr>
        </p:nvSpPr>
        <p:spPr>
          <a:xfrm>
            <a:off x="457200" y="1935480"/>
            <a:ext cx="8229600" cy="4617720"/>
          </a:xfrm>
        </p:spPr>
        <p:txBody>
          <a:bodyPr>
            <a:normAutofit/>
          </a:bodyPr>
          <a:lstStyle/>
          <a:p>
            <a:r>
              <a:rPr lang="en-US" dirty="0" smtClean="0"/>
              <a:t>How do I exit the classroom when the bell rings?</a:t>
            </a:r>
          </a:p>
          <a:p>
            <a:pPr lvl="1"/>
            <a:r>
              <a:rPr lang="en-US" dirty="0" smtClean="0"/>
              <a:t>Leave the classroom when Ms. Papadoulias permits you to do so. (**LISTEN FOR HW CHANGES.**)</a:t>
            </a:r>
          </a:p>
          <a:p>
            <a:pPr lvl="1"/>
            <a:r>
              <a:rPr lang="en-US" dirty="0" smtClean="0"/>
              <a:t>Just because the bells rings, this does not mean you are allowed to exit.</a:t>
            </a:r>
          </a:p>
          <a:p>
            <a:pPr lvl="1"/>
            <a:r>
              <a:rPr lang="en-US" dirty="0" smtClean="0"/>
              <a:t>Push your chair under your desk.</a:t>
            </a:r>
          </a:p>
          <a:p>
            <a:pPr lvl="1"/>
            <a:r>
              <a:rPr lang="en-US" dirty="0" smtClean="0"/>
              <a:t>Make sure the desk is where it was when you entered the classroom.</a:t>
            </a:r>
          </a:p>
          <a:p>
            <a:pPr lvl="1"/>
            <a:r>
              <a:rPr lang="en-US" dirty="0" smtClean="0"/>
              <a:t>Pick up any trash around your desk and throw it away on your way out of the door.</a:t>
            </a:r>
          </a:p>
          <a:p>
            <a:pPr lvl="1">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LATE WORK POLICY</a:t>
            </a:r>
            <a:endParaRPr lang="en-US" b="1" u="sng" dirty="0"/>
          </a:p>
        </p:txBody>
      </p:sp>
      <p:sp>
        <p:nvSpPr>
          <p:cNvPr id="3" name="Content Placeholder 2"/>
          <p:cNvSpPr>
            <a:spLocks noGrp="1"/>
          </p:cNvSpPr>
          <p:nvPr>
            <p:ph idx="1"/>
          </p:nvPr>
        </p:nvSpPr>
        <p:spPr/>
        <p:txBody>
          <a:bodyPr>
            <a:normAutofit lnSpcReduction="10000"/>
          </a:bodyPr>
          <a:lstStyle/>
          <a:p>
            <a:r>
              <a:rPr lang="en-US" b="1" u="sng" dirty="0" smtClean="0"/>
              <a:t>Attention</a:t>
            </a:r>
            <a:r>
              <a:rPr lang="en-US" dirty="0" smtClean="0"/>
              <a:t>:  this policy is for all of 6</a:t>
            </a:r>
            <a:r>
              <a:rPr lang="en-US" baseline="30000" dirty="0" smtClean="0"/>
              <a:t>th</a:t>
            </a:r>
            <a:r>
              <a:rPr lang="en-US" dirty="0" smtClean="0"/>
              <a:t> grade!!</a:t>
            </a:r>
          </a:p>
          <a:p>
            <a:r>
              <a:rPr lang="en-US" sz="4000" dirty="0" smtClean="0"/>
              <a:t>1 day late =     -20 points</a:t>
            </a:r>
          </a:p>
          <a:p>
            <a:r>
              <a:rPr lang="en-US" sz="4000" dirty="0" smtClean="0"/>
              <a:t>2 days late =   -30 points</a:t>
            </a:r>
          </a:p>
          <a:p>
            <a:r>
              <a:rPr lang="en-US" sz="4000" dirty="0" smtClean="0"/>
              <a:t>3 days late=    -40 points</a:t>
            </a:r>
          </a:p>
          <a:p>
            <a:r>
              <a:rPr lang="en-US" sz="4000" dirty="0" smtClean="0"/>
              <a:t>4 days late=     NHI (50)</a:t>
            </a:r>
          </a:p>
          <a:p>
            <a:r>
              <a:rPr lang="en-US" sz="4000" dirty="0" smtClean="0"/>
              <a:t>If you turn your work in on time, you will NEVER have to worry about this policy!!  </a:t>
            </a:r>
            <a:r>
              <a:rPr lang="en-US" sz="4000" dirty="0" smtClean="0">
                <a:sym typeface="Wingdings" pitchFamily="2" charset="2"/>
              </a:rPr>
              <a:t></a:t>
            </a:r>
            <a:endParaRPr lang="en-US" sz="4000" dirty="0"/>
          </a:p>
        </p:txBody>
      </p:sp>
      <p:pic>
        <p:nvPicPr>
          <p:cNvPr id="4098" name="Picture 2" descr="C:\Documents and Settings\slightfoot\Local Settings\Temporary Internet Files\Content.IE5\6JVG6EAT\MC900384022[1].wmf"/>
          <p:cNvPicPr>
            <a:picLocks noChangeAspect="1" noChangeArrowheads="1"/>
          </p:cNvPicPr>
          <p:nvPr/>
        </p:nvPicPr>
        <p:blipFill>
          <a:blip r:embed="rId3" cstate="print"/>
          <a:srcRect/>
          <a:stretch>
            <a:fillRect/>
          </a:stretch>
        </p:blipFill>
        <p:spPr bwMode="auto">
          <a:xfrm>
            <a:off x="6934200" y="228600"/>
            <a:ext cx="1630375" cy="1893722"/>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Where do I turn in Homework or late work?</a:t>
            </a:r>
            <a:endParaRPr lang="en-US" b="1" u="sng" dirty="0"/>
          </a:p>
        </p:txBody>
      </p:sp>
      <p:sp>
        <p:nvSpPr>
          <p:cNvPr id="3" name="Content Placeholder 2"/>
          <p:cNvSpPr>
            <a:spLocks noGrp="1"/>
          </p:cNvSpPr>
          <p:nvPr>
            <p:ph idx="1"/>
          </p:nvPr>
        </p:nvSpPr>
        <p:spPr/>
        <p:txBody>
          <a:bodyPr/>
          <a:lstStyle/>
          <a:p>
            <a:r>
              <a:rPr lang="en-US" dirty="0" smtClean="0"/>
              <a:t>Homework is turned into the bin that is labeled with your class period. Make sure your assignment has the proper heading.</a:t>
            </a:r>
          </a:p>
          <a:p>
            <a:pPr>
              <a:buNone/>
            </a:pPr>
            <a:endParaRPr lang="en-US" dirty="0" smtClean="0"/>
          </a:p>
          <a:p>
            <a:pPr>
              <a:buNone/>
            </a:pPr>
            <a:r>
              <a:rPr lang="en-US" b="1" u="sng" dirty="0" smtClean="0"/>
              <a:t>IF YOUR WORK IS LATE:</a:t>
            </a:r>
          </a:p>
          <a:p>
            <a:r>
              <a:rPr lang="en-US" dirty="0" smtClean="0"/>
              <a:t>Fill out a late work slip at the back of the room.</a:t>
            </a:r>
          </a:p>
          <a:p>
            <a:r>
              <a:rPr lang="en-US" dirty="0" smtClean="0"/>
              <a:t>Staple it to the assignment.</a:t>
            </a:r>
          </a:p>
          <a:p>
            <a:r>
              <a:rPr lang="en-US" dirty="0" smtClean="0"/>
              <a:t>Turn it into the </a:t>
            </a:r>
            <a:r>
              <a:rPr lang="en-US" u="sng" dirty="0" smtClean="0">
                <a:solidFill>
                  <a:srgbClr val="FF0000"/>
                </a:solidFill>
              </a:rPr>
              <a:t>RED</a:t>
            </a:r>
            <a:r>
              <a:rPr lang="en-US" dirty="0" smtClean="0"/>
              <a:t> late work bin, associated with your class period.</a:t>
            </a:r>
          </a:p>
        </p:txBody>
      </p:sp>
      <p:pic>
        <p:nvPicPr>
          <p:cNvPr id="4" name="Picture 2" descr="C:\Documents and Settings\slightfoot\Local Settings\Temporary Internet Files\Content.IE5\6JVG6EAT\MC900384022[1].wmf"/>
          <p:cNvPicPr>
            <a:picLocks noChangeAspect="1" noChangeArrowheads="1"/>
          </p:cNvPicPr>
          <p:nvPr/>
        </p:nvPicPr>
        <p:blipFill>
          <a:blip r:embed="rId3" cstate="print"/>
          <a:srcRect/>
          <a:stretch>
            <a:fillRect/>
          </a:stretch>
        </p:blipFill>
        <p:spPr bwMode="auto">
          <a:xfrm>
            <a:off x="7513625" y="4964278"/>
            <a:ext cx="1630375" cy="1893722"/>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Thematic Units</a:t>
            </a:r>
            <a:endParaRPr lang="en-US" b="1" u="sng" dirty="0"/>
          </a:p>
        </p:txBody>
      </p:sp>
      <p:sp>
        <p:nvSpPr>
          <p:cNvPr id="3" name="Content Placeholder 2"/>
          <p:cNvSpPr>
            <a:spLocks noGrp="1"/>
          </p:cNvSpPr>
          <p:nvPr>
            <p:ph idx="1"/>
          </p:nvPr>
        </p:nvSpPr>
        <p:spPr/>
        <p:txBody>
          <a:bodyPr/>
          <a:lstStyle/>
          <a:p>
            <a:r>
              <a:rPr lang="en-US" dirty="0" smtClean="0"/>
              <a:t>1= Who am I?</a:t>
            </a:r>
          </a:p>
          <a:p>
            <a:r>
              <a:rPr lang="en-US" dirty="0" smtClean="0"/>
              <a:t>2= Belonging</a:t>
            </a:r>
          </a:p>
          <a:p>
            <a:r>
              <a:rPr lang="en-US" dirty="0" smtClean="0"/>
              <a:t>3= Survival</a:t>
            </a:r>
          </a:p>
          <a:p>
            <a:r>
              <a:rPr lang="en-US" dirty="0" smtClean="0"/>
              <a:t>4= Making Choices</a:t>
            </a:r>
          </a:p>
          <a:p>
            <a:r>
              <a:rPr lang="en-US" dirty="0" smtClean="0"/>
              <a:t>5= What’s Your Point?</a:t>
            </a:r>
          </a:p>
          <a:p>
            <a:r>
              <a:rPr lang="en-US" dirty="0" smtClean="0"/>
              <a:t>6= Where am I?</a:t>
            </a:r>
          </a:p>
          <a:p>
            <a:r>
              <a:rPr lang="en-US" dirty="0" smtClean="0"/>
              <a:t>**literature and assignments are tied to these themes**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Class Website</a:t>
            </a:r>
            <a:endParaRPr lang="en-US" dirty="0"/>
          </a:p>
        </p:txBody>
      </p:sp>
      <p:sp>
        <p:nvSpPr>
          <p:cNvPr id="3" name="Content Placeholder 2"/>
          <p:cNvSpPr>
            <a:spLocks noGrp="1"/>
          </p:cNvSpPr>
          <p:nvPr>
            <p:ph idx="1"/>
          </p:nvPr>
        </p:nvSpPr>
        <p:spPr/>
        <p:txBody>
          <a:bodyPr>
            <a:normAutofit/>
          </a:bodyPr>
          <a:lstStyle/>
          <a:p>
            <a:pPr>
              <a:buNone/>
            </a:pPr>
            <a:r>
              <a:rPr lang="en-US" sz="4800" dirty="0" smtClean="0">
                <a:sym typeface="Wingdings" pitchFamily="2" charset="2"/>
              </a:rPr>
              <a:t>You can access this sight through the </a:t>
            </a:r>
            <a:r>
              <a:rPr lang="en-US" sz="4800" dirty="0" err="1" smtClean="0">
                <a:sym typeface="Wingdings" pitchFamily="2" charset="2"/>
              </a:rPr>
              <a:t>Ligon</a:t>
            </a:r>
            <a:r>
              <a:rPr lang="en-US" sz="4800" dirty="0" smtClean="0">
                <a:sym typeface="Wingdings" pitchFamily="2" charset="2"/>
              </a:rPr>
              <a:t> page. –Click STAFF</a:t>
            </a:r>
          </a:p>
          <a:p>
            <a:pPr>
              <a:buNone/>
            </a:pPr>
            <a:r>
              <a:rPr lang="en-US" sz="4800" dirty="0" smtClean="0">
                <a:sym typeface="Wingdings" pitchFamily="2" charset="2"/>
              </a:rPr>
              <a:t>  -Go to </a:t>
            </a:r>
            <a:r>
              <a:rPr lang="en-US" sz="4800" dirty="0" err="1" smtClean="0">
                <a:sym typeface="Wingdings" pitchFamily="2" charset="2"/>
              </a:rPr>
              <a:t>Mrs.Papadoulias</a:t>
            </a:r>
            <a:endParaRPr lang="en-US" sz="4800" dirty="0" smtClean="0">
              <a:sym typeface="Wingdings" pitchFamily="2" charset="2"/>
            </a:endParaRPr>
          </a:p>
          <a:p>
            <a:pPr>
              <a:buNone/>
            </a:pPr>
            <a:r>
              <a:rPr lang="en-US" sz="4800" dirty="0" smtClean="0">
                <a:sym typeface="Wingdings" pitchFamily="2" charset="2"/>
              </a:rPr>
              <a:t> -Click “website”</a:t>
            </a:r>
          </a:p>
        </p:txBody>
      </p:sp>
      <p:pic>
        <p:nvPicPr>
          <p:cNvPr id="1026" name="Picture 2" descr="C:\Program Files\Microsoft Office\MEDIA\CAGCAT10\j0285750.wmf"/>
          <p:cNvPicPr>
            <a:picLocks noChangeAspect="1" noChangeArrowheads="1"/>
          </p:cNvPicPr>
          <p:nvPr/>
        </p:nvPicPr>
        <p:blipFill>
          <a:blip r:embed="rId3" cstate="print"/>
          <a:srcRect/>
          <a:stretch>
            <a:fillRect/>
          </a:stretch>
        </p:blipFill>
        <p:spPr bwMode="auto">
          <a:xfrm>
            <a:off x="5715000" y="4800600"/>
            <a:ext cx="2893314" cy="1778046"/>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66800"/>
            <a:ext cx="8229600" cy="4389120"/>
          </a:xfrm>
        </p:spPr>
        <p:txBody>
          <a:bodyPr>
            <a:noAutofit/>
          </a:bodyPr>
          <a:lstStyle/>
          <a:p>
            <a:pPr algn="ctr">
              <a:buNone/>
            </a:pPr>
            <a:r>
              <a:rPr lang="en-US" sz="9600" dirty="0" smtClean="0"/>
              <a:t>GEAR UP </a:t>
            </a:r>
          </a:p>
          <a:p>
            <a:pPr algn="ctr">
              <a:buNone/>
            </a:pPr>
            <a:r>
              <a:rPr lang="en-US" sz="9600" dirty="0" smtClean="0"/>
              <a:t>FOR A </a:t>
            </a:r>
          </a:p>
          <a:p>
            <a:pPr algn="ctr">
              <a:buNone/>
            </a:pPr>
            <a:r>
              <a:rPr lang="en-US" sz="9600" dirty="0" smtClean="0"/>
              <a:t>GREAT YEAR!!</a:t>
            </a:r>
            <a:endParaRPr lang="en-US" sz="9600" dirty="0"/>
          </a:p>
        </p:txBody>
      </p:sp>
      <p:pic>
        <p:nvPicPr>
          <p:cNvPr id="2050" name="Picture 2" descr="C:\Documents and Settings\slightfoot\Local Settings\Temporary Internet Files\Content.IE5\K5PIS85N\MC900440428[1].wmf"/>
          <p:cNvPicPr>
            <a:picLocks noChangeAspect="1" noChangeArrowheads="1"/>
          </p:cNvPicPr>
          <p:nvPr/>
        </p:nvPicPr>
        <p:blipFill>
          <a:blip r:embed="rId3" cstate="print"/>
          <a:srcRect/>
          <a:stretch>
            <a:fillRect/>
          </a:stretch>
        </p:blipFill>
        <p:spPr bwMode="auto">
          <a:xfrm>
            <a:off x="228600" y="2133600"/>
            <a:ext cx="2438400" cy="2362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Autofit/>
          </a:bodyPr>
          <a:lstStyle/>
          <a:p>
            <a:pPr algn="ctr"/>
            <a:r>
              <a:rPr lang="en-US" sz="8800" b="1" u="sng" dirty="0" smtClean="0"/>
              <a:t>Welcome!!</a:t>
            </a:r>
            <a:endParaRPr lang="en-US" sz="8800" b="1" u="sng" dirty="0"/>
          </a:p>
        </p:txBody>
      </p:sp>
      <p:sp>
        <p:nvSpPr>
          <p:cNvPr id="3" name="Content Placeholder 2"/>
          <p:cNvSpPr>
            <a:spLocks noGrp="1"/>
          </p:cNvSpPr>
          <p:nvPr>
            <p:ph idx="1"/>
          </p:nvPr>
        </p:nvSpPr>
        <p:spPr/>
        <p:txBody>
          <a:bodyPr>
            <a:normAutofit lnSpcReduction="10000"/>
          </a:bodyPr>
          <a:lstStyle/>
          <a:p>
            <a:r>
              <a:rPr lang="en-US" sz="5400" dirty="0" smtClean="0"/>
              <a:t>Welcome to 6</a:t>
            </a:r>
            <a:r>
              <a:rPr lang="en-US" sz="5400" baseline="30000" dirty="0" smtClean="0"/>
              <a:t>th</a:t>
            </a:r>
            <a:r>
              <a:rPr lang="en-US" sz="5400" dirty="0" smtClean="0"/>
              <a:t> grade Language Arts with Ms. Papadoulias!  Here are some things you will need to know…</a:t>
            </a:r>
            <a:endParaRPr lang="en-US" sz="5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1143000"/>
          </a:xfrm>
        </p:spPr>
        <p:txBody>
          <a:bodyPr/>
          <a:lstStyle/>
          <a:p>
            <a:r>
              <a:rPr lang="en-US" b="1" u="sng" dirty="0" smtClean="0"/>
              <a:t>Who is Ms. </a:t>
            </a:r>
            <a:r>
              <a:rPr lang="en-US" u="sng" dirty="0" smtClean="0"/>
              <a:t>Papadoulias</a:t>
            </a:r>
            <a:r>
              <a:rPr lang="en-US" b="1" u="sng" dirty="0" smtClean="0"/>
              <a:t>?</a:t>
            </a:r>
            <a:endParaRPr lang="en-US" b="1" u="sng" dirty="0"/>
          </a:p>
        </p:txBody>
      </p:sp>
      <p:sp>
        <p:nvSpPr>
          <p:cNvPr id="3" name="Content Placeholder 2"/>
          <p:cNvSpPr>
            <a:spLocks noGrp="1"/>
          </p:cNvSpPr>
          <p:nvPr>
            <p:ph idx="1"/>
          </p:nvPr>
        </p:nvSpPr>
        <p:spPr>
          <a:xfrm>
            <a:off x="304800" y="1524000"/>
            <a:ext cx="8229600" cy="4389120"/>
          </a:xfrm>
        </p:spPr>
        <p:txBody>
          <a:bodyPr/>
          <a:lstStyle/>
          <a:p>
            <a:r>
              <a:rPr lang="en-US" dirty="0" smtClean="0"/>
              <a:t>From Long Island, NY</a:t>
            </a:r>
          </a:p>
          <a:p>
            <a:r>
              <a:rPr lang="en-US" dirty="0" smtClean="0"/>
              <a:t>Graduated from Old Westbury College</a:t>
            </a:r>
          </a:p>
          <a:p>
            <a:r>
              <a:rPr lang="en-US" dirty="0" smtClean="0"/>
              <a:t>I am married </a:t>
            </a:r>
          </a:p>
          <a:p>
            <a:r>
              <a:rPr lang="en-US" dirty="0" smtClean="0"/>
              <a:t>I have a dog named Lilly</a:t>
            </a:r>
          </a:p>
          <a:p>
            <a:r>
              <a:rPr lang="en-US" dirty="0" smtClean="0"/>
              <a:t>I am the youngest of seven</a:t>
            </a:r>
          </a:p>
          <a:p>
            <a:r>
              <a:rPr lang="en-US" dirty="0" smtClean="0"/>
              <a:t>This is my third year at </a:t>
            </a:r>
            <a:r>
              <a:rPr lang="en-US" dirty="0" err="1" smtClean="0"/>
              <a:t>Ligon</a:t>
            </a:r>
            <a:r>
              <a:rPr lang="en-US" dirty="0" smtClean="0"/>
              <a:t>!</a:t>
            </a:r>
          </a:p>
          <a:p>
            <a:r>
              <a:rPr lang="en-US" dirty="0" smtClean="0"/>
              <a:t>I also teach Creative Writing and Guided Study</a:t>
            </a:r>
          </a:p>
          <a:p>
            <a:r>
              <a:rPr lang="en-US" dirty="0" smtClean="0"/>
              <a:t>I LOVE teaching!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u="sng" dirty="0" smtClean="0"/>
              <a:t>Grading</a:t>
            </a:r>
            <a:endParaRPr lang="en-US" sz="6600" b="1" u="sng" dirty="0"/>
          </a:p>
        </p:txBody>
      </p:sp>
      <p:sp>
        <p:nvSpPr>
          <p:cNvPr id="3" name="Content Placeholder 2"/>
          <p:cNvSpPr>
            <a:spLocks noGrp="1"/>
          </p:cNvSpPr>
          <p:nvPr>
            <p:ph idx="1"/>
          </p:nvPr>
        </p:nvSpPr>
        <p:spPr/>
        <p:txBody>
          <a:bodyPr/>
          <a:lstStyle/>
          <a:p>
            <a:r>
              <a:rPr lang="en-US" sz="3600" dirty="0" smtClean="0"/>
              <a:t>Grading scale:</a:t>
            </a:r>
          </a:p>
          <a:p>
            <a:pPr lvl="2"/>
            <a:r>
              <a:rPr lang="en-US" sz="3600" dirty="0" smtClean="0"/>
              <a:t>90-100=  A</a:t>
            </a:r>
          </a:p>
          <a:p>
            <a:pPr lvl="2"/>
            <a:r>
              <a:rPr lang="en-US" sz="3600" dirty="0" smtClean="0"/>
              <a:t>80-89=    B</a:t>
            </a:r>
          </a:p>
          <a:p>
            <a:pPr lvl="2"/>
            <a:r>
              <a:rPr lang="en-US" sz="3600" dirty="0" smtClean="0"/>
              <a:t>70-79=    C</a:t>
            </a:r>
          </a:p>
          <a:p>
            <a:pPr lvl="2"/>
            <a:r>
              <a:rPr lang="en-US" sz="3600" dirty="0" smtClean="0"/>
              <a:t>60-69=    D</a:t>
            </a:r>
          </a:p>
          <a:p>
            <a:pPr lvl="2"/>
            <a:r>
              <a:rPr lang="en-US" sz="3600" dirty="0" smtClean="0"/>
              <a:t>59 or below=  F</a:t>
            </a:r>
          </a:p>
          <a:p>
            <a:endParaRPr lang="en-US" dirty="0"/>
          </a:p>
        </p:txBody>
      </p:sp>
      <p:pic>
        <p:nvPicPr>
          <p:cNvPr id="6146" name="Picture 2" descr="C:\Documents and Settings\slightfoot\Local Settings\Temporary Internet Files\Content.IE5\X7E3NOJ2\MC900281970[1].wmf"/>
          <p:cNvPicPr>
            <a:picLocks noChangeAspect="1" noChangeArrowheads="1"/>
          </p:cNvPicPr>
          <p:nvPr/>
        </p:nvPicPr>
        <p:blipFill>
          <a:blip r:embed="rId3" cstate="print"/>
          <a:srcRect/>
          <a:stretch>
            <a:fillRect/>
          </a:stretch>
        </p:blipFill>
        <p:spPr bwMode="auto">
          <a:xfrm>
            <a:off x="5486400" y="1981200"/>
            <a:ext cx="2501341" cy="325427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58200" cy="1143000"/>
          </a:xfrm>
        </p:spPr>
        <p:txBody>
          <a:bodyPr>
            <a:normAutofit/>
          </a:bodyPr>
          <a:lstStyle/>
          <a:p>
            <a:r>
              <a:rPr lang="en-US" b="1" u="sng" dirty="0" smtClean="0"/>
              <a:t>How your grade will be divided:</a:t>
            </a:r>
            <a:endParaRPr lang="en-US" b="1" u="sng" dirty="0"/>
          </a:p>
        </p:txBody>
      </p:sp>
      <p:sp>
        <p:nvSpPr>
          <p:cNvPr id="3" name="Content Placeholder 2"/>
          <p:cNvSpPr>
            <a:spLocks noGrp="1"/>
          </p:cNvSpPr>
          <p:nvPr>
            <p:ph idx="1"/>
          </p:nvPr>
        </p:nvSpPr>
        <p:spPr/>
        <p:txBody>
          <a:bodyPr>
            <a:normAutofit/>
          </a:bodyPr>
          <a:lstStyle/>
          <a:p>
            <a:endParaRPr lang="en-US" sz="3200" dirty="0" smtClean="0"/>
          </a:p>
          <a:p>
            <a:r>
              <a:rPr lang="en-US" sz="3200" dirty="0" smtClean="0"/>
              <a:t>60%-Quizzes, Tests and Projects</a:t>
            </a:r>
          </a:p>
          <a:p>
            <a:r>
              <a:rPr lang="en-US" sz="3200" dirty="0" smtClean="0"/>
              <a:t>30%- Participation, </a:t>
            </a:r>
            <a:r>
              <a:rPr lang="en-US" sz="3200" dirty="0" err="1" smtClean="0"/>
              <a:t>Classwork</a:t>
            </a:r>
            <a:r>
              <a:rPr lang="en-US" sz="3200" dirty="0" smtClean="0"/>
              <a:t> and Notebook</a:t>
            </a:r>
          </a:p>
          <a:p>
            <a:r>
              <a:rPr lang="en-US" sz="3200" dirty="0" smtClean="0"/>
              <a:t>10%-Homework</a:t>
            </a:r>
          </a:p>
        </p:txBody>
      </p:sp>
      <p:pic>
        <p:nvPicPr>
          <p:cNvPr id="7174" name="Picture 6" descr="C:\Documents and Settings\slightfoot\Local Settings\Temporary Internet Files\Content.IE5\K5PIS85N\MC900199349[1].wmf"/>
          <p:cNvPicPr>
            <a:picLocks noChangeAspect="1" noChangeArrowheads="1"/>
          </p:cNvPicPr>
          <p:nvPr/>
        </p:nvPicPr>
        <p:blipFill>
          <a:blip r:embed="rId3" cstate="print"/>
          <a:srcRect/>
          <a:stretch>
            <a:fillRect/>
          </a:stretch>
        </p:blipFill>
        <p:spPr bwMode="auto">
          <a:xfrm>
            <a:off x="6556218" y="4808899"/>
            <a:ext cx="2587782" cy="204910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Classroom Expectations</a:t>
            </a:r>
            <a:endParaRPr lang="en-US" b="1" u="sng" dirty="0"/>
          </a:p>
        </p:txBody>
      </p:sp>
      <p:sp>
        <p:nvSpPr>
          <p:cNvPr id="3" name="Content Placeholder 2"/>
          <p:cNvSpPr>
            <a:spLocks noGrp="1"/>
          </p:cNvSpPr>
          <p:nvPr>
            <p:ph idx="1"/>
          </p:nvPr>
        </p:nvSpPr>
        <p:spPr/>
        <p:txBody>
          <a:bodyPr>
            <a:normAutofit/>
          </a:bodyPr>
          <a:lstStyle/>
          <a:p>
            <a:pPr marL="914400" indent="-914400">
              <a:buAutoNum type="arabicPeriod"/>
            </a:pPr>
            <a:r>
              <a:rPr lang="en-US" sz="4000" u="sng" dirty="0" smtClean="0"/>
              <a:t>RESPECT</a:t>
            </a:r>
            <a:r>
              <a:rPr lang="en-US" sz="5400" dirty="0" smtClean="0"/>
              <a:t> </a:t>
            </a:r>
            <a:r>
              <a:rPr lang="en-US" sz="2000" dirty="0" smtClean="0"/>
              <a:t>the teacher, the classroom, other students/adults.</a:t>
            </a:r>
          </a:p>
          <a:p>
            <a:pPr marL="514350" indent="-514350">
              <a:buAutoNum type="arabicPeriod"/>
            </a:pPr>
            <a:r>
              <a:rPr lang="en-US" sz="2000" dirty="0" smtClean="0"/>
              <a:t>Be on-time, on task and prepared to learn </a:t>
            </a:r>
            <a:r>
              <a:rPr lang="en-US" sz="2000" u="sng" dirty="0" smtClean="0"/>
              <a:t>EVERYDAY.</a:t>
            </a:r>
          </a:p>
          <a:p>
            <a:pPr marL="514350" indent="-514350">
              <a:buAutoNum type="arabicPeriod"/>
            </a:pPr>
            <a:r>
              <a:rPr lang="en-US" sz="2000" b="1" u="sng" dirty="0" smtClean="0"/>
              <a:t>Be Responsible </a:t>
            </a:r>
            <a:r>
              <a:rPr lang="en-US" sz="2000" dirty="0" smtClean="0"/>
              <a:t>for your own learning!</a:t>
            </a:r>
          </a:p>
          <a:p>
            <a:pPr marL="514350" indent="-514350">
              <a:buAutoNum type="arabicPeriod"/>
            </a:pPr>
            <a:r>
              <a:rPr lang="en-US" sz="2000" b="1" dirty="0" smtClean="0"/>
              <a:t>Trash goes in the trashcan!</a:t>
            </a:r>
            <a:r>
              <a:rPr lang="en-US" sz="2000" dirty="0" smtClean="0"/>
              <a:t> This is your home five days a week, help keep it clean.</a:t>
            </a:r>
          </a:p>
          <a:p>
            <a:pPr marL="514350" indent="-514350">
              <a:buAutoNum type="arabicPeriod"/>
            </a:pPr>
            <a:r>
              <a:rPr lang="en-US" sz="2000" dirty="0" smtClean="0"/>
              <a:t>Electronic devices are </a:t>
            </a:r>
            <a:r>
              <a:rPr lang="en-US" sz="2000" b="1" u="sng" dirty="0" smtClean="0"/>
              <a:t>ONLY</a:t>
            </a:r>
            <a:r>
              <a:rPr lang="en-US" sz="2000" dirty="0" smtClean="0"/>
              <a:t> to be used for educational purposes and </a:t>
            </a:r>
            <a:r>
              <a:rPr lang="en-US" sz="2000" b="1" u="sng" dirty="0" smtClean="0"/>
              <a:t>ONLY</a:t>
            </a:r>
            <a:r>
              <a:rPr lang="en-US" sz="2000" dirty="0" smtClean="0"/>
              <a:t> with the teachers permission.</a:t>
            </a:r>
          </a:p>
        </p:txBody>
      </p:sp>
      <p:pic>
        <p:nvPicPr>
          <p:cNvPr id="2050" name="Picture 2" descr="C:\Program Files\Microsoft Office\MEDIA\CAGCAT10\j0234131.wmf"/>
          <p:cNvPicPr>
            <a:picLocks noChangeAspect="1" noChangeArrowheads="1"/>
          </p:cNvPicPr>
          <p:nvPr/>
        </p:nvPicPr>
        <p:blipFill>
          <a:blip r:embed="rId3" cstate="print"/>
          <a:srcRect/>
          <a:stretch>
            <a:fillRect/>
          </a:stretch>
        </p:blipFill>
        <p:spPr bwMode="auto">
          <a:xfrm>
            <a:off x="7086600" y="0"/>
            <a:ext cx="1952531" cy="207626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Being prepared means…</a:t>
            </a:r>
            <a:endParaRPr lang="en-US" b="1" u="sng" dirty="0"/>
          </a:p>
        </p:txBody>
      </p:sp>
      <p:sp>
        <p:nvSpPr>
          <p:cNvPr id="3" name="Content Placeholder 2"/>
          <p:cNvSpPr>
            <a:spLocks noGrp="1"/>
          </p:cNvSpPr>
          <p:nvPr>
            <p:ph idx="1"/>
          </p:nvPr>
        </p:nvSpPr>
        <p:spPr/>
        <p:txBody>
          <a:bodyPr>
            <a:normAutofit/>
          </a:bodyPr>
          <a:lstStyle/>
          <a:p>
            <a:r>
              <a:rPr lang="en-US" dirty="0" smtClean="0"/>
              <a:t>Bring the following items to class EVERY DAY:</a:t>
            </a:r>
          </a:p>
          <a:p>
            <a:pPr lvl="1"/>
            <a:r>
              <a:rPr lang="en-US" dirty="0" smtClean="0"/>
              <a:t>Writing utensil</a:t>
            </a:r>
          </a:p>
          <a:p>
            <a:pPr lvl="1"/>
            <a:r>
              <a:rPr lang="en-US" dirty="0" smtClean="0"/>
              <a:t>Agenda </a:t>
            </a:r>
          </a:p>
          <a:p>
            <a:pPr lvl="1"/>
            <a:r>
              <a:rPr lang="en-US" dirty="0" smtClean="0"/>
              <a:t>Last night’s homework</a:t>
            </a:r>
          </a:p>
          <a:p>
            <a:pPr lvl="2"/>
            <a:r>
              <a:rPr lang="en-US" dirty="0" smtClean="0"/>
              <a:t>Homework is due WHEN THE BELL TO START CLASS RINGS.</a:t>
            </a:r>
          </a:p>
          <a:p>
            <a:pPr lvl="1"/>
            <a:r>
              <a:rPr lang="en-US" dirty="0" smtClean="0"/>
              <a:t>** “I left it in my locker” is not an excuse.  You will not be permitted to go to your locker once class has started.**</a:t>
            </a:r>
            <a:endParaRPr lang="en-US" dirty="0"/>
          </a:p>
        </p:txBody>
      </p:sp>
      <p:pic>
        <p:nvPicPr>
          <p:cNvPr id="4" name="Picture 2" descr="C:\Program Files\Microsoft Office\MEDIA\CAGCAT10\j0234131.wmf"/>
          <p:cNvPicPr>
            <a:picLocks noChangeAspect="1" noChangeArrowheads="1"/>
          </p:cNvPicPr>
          <p:nvPr/>
        </p:nvPicPr>
        <p:blipFill>
          <a:blip r:embed="rId3" cstate="print"/>
          <a:srcRect/>
          <a:stretch>
            <a:fillRect/>
          </a:stretch>
        </p:blipFill>
        <p:spPr bwMode="auto">
          <a:xfrm>
            <a:off x="7191469" y="1676400"/>
            <a:ext cx="1952531" cy="207626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Classroom Expectations</a:t>
            </a:r>
            <a:endParaRPr lang="en-US" b="1" u="sng" dirty="0"/>
          </a:p>
        </p:txBody>
      </p:sp>
      <p:sp>
        <p:nvSpPr>
          <p:cNvPr id="3" name="Content Placeholder 2"/>
          <p:cNvSpPr>
            <a:spLocks noGrp="1"/>
          </p:cNvSpPr>
          <p:nvPr>
            <p:ph idx="1"/>
          </p:nvPr>
        </p:nvSpPr>
        <p:spPr/>
        <p:txBody>
          <a:bodyPr/>
          <a:lstStyle/>
          <a:p>
            <a:r>
              <a:rPr lang="en-US" dirty="0" smtClean="0"/>
              <a:t>Every student has 3 warnings every class period.</a:t>
            </a:r>
          </a:p>
          <a:p>
            <a:r>
              <a:rPr lang="en-US" dirty="0" smtClean="0"/>
              <a:t>Once a student has 3 warnings, a call home will take place, along with a referral. </a:t>
            </a:r>
          </a:p>
          <a:p>
            <a:pPr lvl="1"/>
            <a:r>
              <a:rPr lang="en-US" dirty="0" smtClean="0"/>
              <a:t>Consequences depend on the infraction.  </a:t>
            </a:r>
          </a:p>
          <a:p>
            <a:pPr lvl="2"/>
            <a:r>
              <a:rPr lang="en-US" dirty="0" smtClean="0"/>
              <a:t>Ligon Middle School’s student matrix</a:t>
            </a:r>
            <a:endParaRPr lang="en-US" dirty="0"/>
          </a:p>
        </p:txBody>
      </p:sp>
      <p:sp>
        <p:nvSpPr>
          <p:cNvPr id="3074" name="AutoShape 2" descr="data:image/jpeg;base64,/9j/4AAQSkZJRgABAQAAAQABAAD/2wCEAAkGBhQQEBUQEQ8RDxUSEhQYFxgXFBcXFxwdGRwVFRsUFxoXHCcfGxkjGRUWHzAgIycpNSwsFh4yQTAqNiYrLCkBCQoKDgwOGg8PGiwkHiItNDU2NTUvNCkvLSksKiw0NC0vMiopLCwvLjUsLCwvLCwtLCwsMywsKSwvKSwsKSwvLf/AABEIAOEA4AMBIgACEQEDEQH/xAAcAAEAAwEBAQEBAAAAAAAAAAAABQYHBAMIAgH/xABEEAACAQMCAwUEBgcHAgcAAAABAgMABBEFIRIxQQYHEzJRImGBkRQkQnGh8DVSYnKCssEVNHN0krPCJUNUg5OisdHS/8QAGgEBAAMBAQEAAAAAAAAAAAAAAAEDBgQCBf/EADURAAIBAgQEBAUCBQUAAAAAAAABAgMRBAUhQRIxUWFSYnHwEzJygbKRsRUiodHSFEKCwcL/2gAMAwEAAhEDEQA/ANxpSlAKUpQClKUApSlAKUpQClK49R1FYULMyqFUkknAAHNmJ5AVTXrwoQdSo7JEpNuyPW4ugnPc+lV3VO3dtbkrNeW0JH2TIvF8RnP4VR31G516Vlt5ZLPT1Yq0yjEs5HNY8+VPyc+UT2md3lhbrhLKFz1aVRKx95L5x8MVjsdmlTitObj5Y819Utn2V7b6nTCmtkTGmdvLac4hvLaYn7IdeL4DINWK3vQ+3I+lUbVO7ywuFw9lCh6NGoiYe8FMfjmq/wDTLnQnUTyyXunswUStvNbk8uMjzJ+Rg7Hzgs0qKVqc3Lyy5v6ZdeztfuJQW6NipUfpeqLMisGVwygqynKsDuCCKkK2WHxFPEU1UpvR+7PuczTTsxSlKvIFKUoBSlKAUpSgFKUoBSlKAUpSgFKUoBSlKAUpXJqGoLChZmVQASSTgADcsxPICqa9eFCDqVHZIlK7shqOorChZmChVJJJwABuWY9AKyaaaXtFMVBeLTIn9pt1e5Zeg9Iwfznyp5pe0UxVS8WmRP7Tbq9yynyjqIx+d/Lf7a2WJFjjRY0QAKqjAAHIAViMyzKfHd/NsvB3fn/H1OmEBa2qxIscaKiIoVVUYAA5ACq13lWV3NYlLAnxPEXiCnDlMNkKfXPCfuBq1UrPUK8qNWNVatO+pe1dWKh3X6Td21jwXpbjMrMis3EyKQvsk56sGOOmatdxbrIjRuqurghlYZBB2II9K9KUr15Vqsqr0bd9CErKxnQMnZ6X7c2mSvsd2e2Zj8zGT+c+bVdL1RZkVg6uGUFWByrA7gg1F3FusiNG6q6uCGVhkEHYgjqKz5Wk7PS4PHNpkr7HdntmY/Mxk/nPm+/l2Yz4+KPz7rxr/P8AL151TgvexstK4NL1RZlUhlcMoKspyrA7ggiu+txh8RTxFNVKbun7s+5ytNOzFKUq8gUpSgFKUoBSlKAUpSgFKUoBSlKAUpXJqGoLChZmChVJJJwABuWYnkBVNevChB1KjskSk27IahqCwoWZlUKCSScAAblmJ5AVk088vaKYqpeHTI39tt1e5Zfsr6Rg/nOyp55e0UxVS8WmRP7Tbq9yynyr6Rg/nPlv9rapEixxosaIoVVUYAA5ACsRmWZT47v5tl4O78/4+p0wgLW1SJFjjRY0RQqqowAByAFetKVl223dnQKUpQClKUArzuLdZEaORVdHBDKwyCDzBHpXpSidtUDOkaTs9Lgl5tMlfY7s9szHl6mMn8582raXqizIpDK4ZQVYEFWB3BBHuqKuLdZEaORQ6upVlYZBB2II9Kz5Wk7PS4JebTJX2O7PbMx+ZjJ/OfNpsuzGfHxR+fdeNf8AU/y9edE4L3sbLSuDS9UWZFIdWDKCrAghgdwQRXfW4w+Ip4imqlN3T92fc5WmnZilKVeQKUpQClKUApSlAKUpQClK5NQ1BYULMyqACSScAAblmJ5AVTXrwoQdSo7JEpNuyGoagsKFmZVABJJOAANyzHoBWTTzy9opiql4tMif223V7llPlX0jB/OccKeeXtDMVVni0yJ/bfdWuWU+VfSMH85wFv8Aa2qRIscaLGiKFVVGAAOQArEZlmU+O7+bZeDu/P8Aj6nTCAtbVIkWONFjRAAqqMAAcgBXrSlZdtt3Z0ClKUApSlAKUpQClKUArzuLdZEaORVdXBDKwyCDzBHpXpSidtUDOlaTs9Lgl5tMlfY7s9szH5mMn8582raXqazKrBlYMoKsDlWB3BBHuqKuLdZEaORVdHUqysMgg7EEelZ8jydnpQCXm0yV9juz2zMeR6mMn8582my7MZ8fFH59141/n+XrzonBe9jZaVwaZqayqpDKwZQVYHKsDuCCPdXfW4w+Ip4imqlN3T92fc5WmnZilKVeQKUpQClKUApSuTUNQWFCzMFABJJOAANyzHoBVNevChB1KjskSk27IahqCwoWZgoUEkk4AA3LMTyArJri4l7QzFFZ4dNif233V7llPlX0jB/OcALi4l7RTFFLxaZE/tvur3LL9leojB/OcAX+1tUiRYo0WNEUKqqMAAdAKxOZZlPju/m2Xg7vz/j6nTCAtbVIkWONFjRFCqqjAAHIAV60pWWbbd2dApSlAKUpQClKUApSlAKUpQClKUAryubZZEaORFdHUqykZBB5gj0r1pRO2qBnSPJ2elAJebTJX9k7s9szHkepjJ/OfNq2mamsyqQysGAKsCCrA7ggjntUTc2yyI0ciK6OpVlYZBB5gj0rP0eTs9KAS82mSvsd2e2ZjyPUxk/nPm02XZjPj4o/PuvGuq8/5evOicPfQ2WlcGl6msyqwZWDKCrA5VgdwQRXfW4w+Ip4imqlN3T92fc5WmnZilKVeQKUrk1DUFhQszBcAkknAAG5Zj0AqmvXhQg6lR2SJSbdkNQ1BYVLMwUAEkk4AA5sxPICsmuLiXtFMUVni02J/bfdWuWU+VfSMH85wAuLiXtDMURnh02J/bfdXuWX7K+kY/O+AL/aWqRIsUaLGiKFVVGAAOgrE5lmU+O7+bZeDu/P+PqdMIC1tUiRY40WNEUBVUYAA6AV60pWWbbd2dApSlAKUpQClKUApSlAKUpQClKUApSlAKUpQCvO5tlkRo5FV0cEMrDIIPMEelelKJ21QM6R5Oz03CS82mSv7Lbs9szHkepjJ/OfNq2mamsqqQysGAKspyrA7ggiom5tllRo5EWRHBVlYZBB5gj0rP45JOz0oVi82mSv7Lbs9szHkepjJ/OfNpsuzGanxR+fdeNdV5/y9edE4L3sbLSuDTNTWVVIZWDKCrAgqwO4YEc9q763GHxFPEU1Upu6fuz7nK007M8bqfgXPyrJ9ckfWr97BZGSztSPpTKcGWTmIAf1Rg5+4/s1ovaG78NGfn4cbv8AIE/0qjd0tvjS0lO73Mk0rnqSXK5PwUVkc1xsvi1JLlTajH6mm3L1STS6czopx0Xch+9PW7nSorX6A628PtxlRGhUcIUrjiU424vlXX3Sdspr+Cc3Ugd4ZF9rhVfYZTzCgDYq2/vro749N8bSpGAyYHjkHwPAf/a5rHuxfab6HDfrnBnsyqevFxKgx/DI5/hNeMJhYY3LXwxXxFK17a/Mnz58mTKTjPsSWo98WoGaQw3ASMyNwL4URwuTwjJXJOMVp9321b+wP7RRgJTAozgYEvEImODt5uI4rA7XRnkt5rlfJbmIN/5hKj8RU4nab/ojWHF7QvFYD9gqzH5Oo/1V9fGZXh6nw1Sgv5Zq9ltvf+hXGo1e5c+7Pt5qF/qCQzXAeJUkdx4Ua7AYG4XPnZa0Xt32i+gWE1wCA4AWPOD7bbLseeN2x6KazvuA03e6uSOQjiB+/Lt/8JXh386/xSw2SnaNfFf95tlB94UE/wAYr4+IwlLEZqqFOKUY2vZWWmr5etixSap3ZWx3v6n/AOKX/wBGL/8AFb92f1dbu1huV5Sxq33Hky/BgR8K+etS7H+Fo1tf4PFLPIG/cbAj/GJv9daD3D6/xwS2THeFvEQfsvswHuD4P8dX5zhMPUw3xsPFLgk07K29ny72+xFOTUrM/fe922u9PngS1mESvEzMOBGyQ2M+0p6VS7TvL1mUFopHlAOCUtUYA88ErHUx3/8A95tv8B/56h+7/vNGlW8kJtmnMknGCJOED2VXGOE+ldGCw0P4fCpCjGc+6Wur3ZEpPjaue2n99moROPG8KcA4ZWjCHbnumMH4H7q1HtP2rb+xm1C0fgLRRuhIDEcTKpBBBBIyR8KwfVLubVb55Y4C0k7ghIwTjYKPwAyx95rYO0uiGy7MtbMQWjhj4scuJpFdgPcCxFVZlhMNCph7QUZykrxXK2/bnpy1EJSaZRtC7571LiNrqUTQ8WJFEcanB24gVUHI5+/GK2HtVrJj0ya7tpBkQeJG4AYb4IYA5BGDXzDbWTycRRS3hoXbHRQQC33DIq7dmu2+NLu9NnbYwOYCfXILRfHdh8R1FdOZZRSlKFWhFLhaukuav096ehEKj1TJ7u37xb681GK3nuBJGyyZHhxryRmG6qDzAqQ72e3d5YXkcVtOI0a3VyPDRty8i5yyk8lFUrue/TEP7s3+29Svf1+kIv8AKr/uS1XPCUFmsafBHh4OVla93sFJ/Dvfc0Tup7Rz31i81zIJHE7oDwquwWMgYUAc2NZRL3vakrkfSlwGO3gxdDy8taJ3Ffo2T/NSfyRVhcsRaUqBks5AHvJwKZfhKEsXiYyhFpNW0WnPl0JnJ8K1PqHsd2oj1G1S4TYn2ZF/VcYyv3dQfQisW1TvY1JLiWNboBVmdQPBi5BiAPL6CuLu77XPpN6Vl4liduCdSN1IOA+P1kOfhkVXNYcNdTEEMDPIQRyILnBFWYLKKdHE1FOKlBpON1frpr7tYiVRtI+odb16Oytmup2wiKDtzJPJVHUk1iOsd9N/PJi3K2qk4VVRXf3As4OT9wFWTv7vGEFnCD7LtK5+9FjUf7jVx9welI8lxcsoZ4xGiEjy8XEWI9CeEDPpn1r5uAw2Hw2BeNrQ43sny52/fc9zbcuFFbPehq1u4Elw4Ox4ZYUGR8UBx9xFax2D7ax6zbSRzRIJFHDLHzRlbbiAP2TggjofvFVztx3habLM1pe2M9wbaZgCGC7jKnBDA8J9OuB6VI92/anTp7hoLHT2tH8IszELuqlfZJBJO5B+FTjoRq4X4n+mcJLW6slb7Wb07COkrXPbSS+i3yWTOz2N4x+jMxyYZOfg5/VJIx94P61app95x5U+ZcZ94PJvwPxFZ33sWvFpcsg2eBopUPUMrqMj4Mas+i3xd7aXl48JyP3kWYfIq3zqcqxkvi05v/e3GXeSSal6tOz/AFIqR0a6ElrluHBRuUiMp+OQfwNUHuouOGyayfaWxnlicdfMzK33H2vka0y+tfETAOGG6n0Pv93Q/fWW9qNNntLo6rZxlnVQt5bdZEHKRPVgBscb4z+sKszbAyVSfhqWaeymrqz6XTdn1sKctF2LbrmnfSLWaA/92GRPiykA/A4Pwr5MZSDgjBHOvrHQNehvYFuLd+NG+anqjDow9PjyNUm+7jrSWV5TcXKmR2bA8PA4iTgZXlvXFkuYQwDqU8Rdctt1e56qQc7NHD3edkhLoE6FfavRKw/gHDH8nTI++sSYYOK+t9K01baCO3jzwwoqLnn7Ixk+88z99UO97jbOWV5fHuU8R2bhUpwjiJPCMryGcV0ZfndKnWrSrN2k7rf3pYidJtKx1d0FmttpCyueASNLMxPRR7OT7uGPPxrD9e1N7+9knCszTykqoGTgnCIAOZC8Ir6Un7Mo1h/ZyySRx+CsXEuOPhGAeYxkgb7dTVa0HubtbS5juVmnkaJuJVfg4c4OCcLnY7/AVVgc0w9GrXxFS/FJuytt7t+glBtJIya6i1d7cWskN+0CqoCGF+EBOX2emK8O7nX/AKFqUMrHCM3hyenC/skn3A4b+Gvp2s3ue4qzd2f6RcrxMTgGPAyc4GV5CuihnmHq050sRBRUui535/ch0mmmitd//wDebb/Af+evx3adi4NR0u6WSNRL4xEUuPaQ8CEb/q55j3mr/wBp+7KHUPB8a4nBgiEYK8GW5e02V823SpLsd2Ni0uJ4YZJJBJJxkvw5zgLgcIG21cv8Vp08vjRpSaqRf/q56+G3O75HzlpupXGm3fHGWhlhcqy74PCcNG46qcYIrb+2+spednpbmPyyxRnHofEQMp94YEfCvbtP3S2t/cNcvJNC7gcQj4cEgY4jxKd8Y+Ve9l3aQxWE2ni5uGinYNvwcSkFSeD2cb8Izn0q3F5lhMS6NflOLTem19V9tiIwlG62Mr7lIw2plWAYNbTAgjIIPCCCPTFR3eT2LOm3ZCA+BLloj6DrGT6qSPgQetbF2T7rLfTbj6TFNPI3Ay4fgxhsb7KN9qnO1PZeHUbc284IGQysuOJSPtLkemR9xr1PPKcMd8WDbptJP+uv2/uPhPhs+ZhPc5+mIf3Zv9t6le/r9IRf5Vf9yWtA7M90ttp9yt1FPO7IGADcHD7QKnOFB5Gunth3ZwanMs8000bJGEAThxgFmz7Snf2jUzzbDPMY4i74VG3LfUhU3wWIfuK/Rsn+ak/kirEbb+9L/jj+YV9M9keyUemQG3heSRWkZ8vjOSFXHsgDHsiqoncZaCQSfSbrIcNzjxnOceWowma4aliK9STdp2tp6/3JlTbSXQgu+zsPwsdSgXZjicDoeSy/HYH34PU1kScx99fXt1bLKjRyKHRwVZTuCDsQazg9w1nnIuLob8sx/Ly16yrPadKh8LEN/wAvJ89On2/YipSbd0f3vs0Bp7GK4RSxtSSwH6jhQzfAqmfdmqB3W9u00yaRZwxhnVclRkqy5w2OowxB+HpX0P4Y4eEjIxgg7gjlg1QdY7k7Gdy8ZltSckrGQUz7lYHA9wPyrjwGZ4f/AE0sJik+HZr1v++p6nB8XFEonbzVdGmWWS1SaW6mbi48yKgJILEhyPeMAda/ncUP+pv/AJWT+aOrfa9wtopzJc3Eg9BwID8QCatng2Wi2jSKiW0S88bu56DJ9p3PQE/ICuutmWHWGeEw7nNy019/okiFB8XE9CM717v6gLRN5b2aKGNep9pWJ+4YH+oVadKtsXMEK7rbW7En7wsKD4gSH4VR9FhmubldWvImDsClhaDzAN/3GzyYg5LHkNzj2RWnaBpJgRmkIeaVuKRhyzjARf2FGw+J61blGBfxIeGndt7ObVrLrZJXfU81JaepK1xajp3iAMp4ZF8rf8W9VP4cxXbStbUpxqxcJq6ZQnYx/W9Fm02d9R0+M4z9cs+jDmZYgOvM5Hv/AGlq4aDr0N7Atxbvxo3zU9UYdGHpVi1HTvEwyngkXyt/xb1U/hzrLda0WbTbh9R0+IkZ+uWnRhz8aLHXmcj3/tCsXmeWOLSb+mXXyy7+GX2fbphM0ClR+ha7DewLcW78aN81PVGHRh6f0qQrKThKEnGSs0XilKV5JFKUoBSlKAUpSgFKUoBSlKAUpSgFKUoBSlcGt63FZQNcXDhET5k9FUdWPp/TevUYubUYq7ZA1zXIbKBri4fgRPmT0VR1Y9B/SqNY2Mt/NHqOoRMVLYsbEbknmJJAdice0SdgNzsACsrKS/mj1HUImKlvqNkNySdxLIDtkjBJOwAydsA6foehmImeYiSdxhmHlRefhR55KDzPNjuegGsyzLG20n9Uunlj38UtuS70TmND0MxEzzESTuMMR5UXn4UeeSg8zzY7noBM0pW0p0404qEFZI5m76sUpSvZArh1HTvEwynhkXyt0/db1U/hzrupVdSnCrFwmrpkp25GP6zos2mzvqOnxEgn65Zjkw3PixY68zkD1/aFXDQtdhvYFuLd+NG+anqjDow9P6VYtR07xAGU8Mi+Vv8Ai3qp/DnWWa1os2m3D6jp8ZxnN5adGHPxYsdcZOR/9isXmeWOLSb+mXXyy7+GX2fbphM0GlR+ha7DewLcW78aP81PVGHRh6f0qQrKShKEnGSs0XilKV5JFKUoBSlKAUpSgFKUoBSlKAUpXBretxWUDXE78CIPiT0VR1Y9B/SvUYubUYq7ZA1vW4bKBri4cIiD4k9FUdWPpVGsrKXUJo9R1CJuHixY2PMk8xJIDsTjck7AbnAABWVlJfzR6jqETFS31CxHMk7iSQHYnGGJOwG5wAAdP0PQzETPMRJO4wSPKi8/CjzyUdTzY7noBrMsyxybSf1S6eWPfxS25LvROY0PQzETPMRJO4wSPKi8/CjzyX1PNjuegEzSlbSnTjSioQVkjmbuKUpXsgUpSgFKUoBXDqOneJhlPDIvlb/i3qp/DnXdSq6lONWLhNXTJTtqY9rWizabcPqOnxEgn65Z9GHPxYgOvM5HvPqKuOha7DewLcW78aP8weqMOjD0qxajp3iYZTwyL5W/4t6qfw51lms6NNpk76jp8RK5+uWfQjmZogOvM5Hv94rF5nlji0m/pl18su/hl9n26YTNBpUfoWuw3sC3Fu/Gj/MHqjDow9P6VIVlJxlCTjJWaLxSlK8kilKUApSlAKUpQClK4db1qKzga4ncIiD4k9FUdWPQV6jFzajFXbIGt63FZwNcXDhEQfEnoqjqx6D+lUWyspb+aPUdQiYrxYsbEbkk7iSQHbONyTsAMnAABWdnJqEseo6hE3BxfUbHmWPMSSA7EkDiydgNzsADp+h6GYyZ5yJJ3GCR5UXn4UeeSjqebHc9ANXlmWOTaT+qXTyx7+KW3JFE5jQ9DMRM8xEk7jBI8qLz8KPPJfU82O56ATNKVtadONKKhBWSOZu/MUpSvZApSlAKUpQClKUApSlAK4dR07xMMp4ZF8rdP3W9VP4c67qVXUpwqwcJq6ZKdtUY9rOjTaZO+o6fGSpObyz6EczNFjrjJyPv5ZFXLQ9civYFuLd+NH+YPVGHRh6f0qw6jp3iYZTwyL5W6fut6qfw51lms6NNpk76jp8RKk/XLPoRz8aIDrzO3v8AeKxeZ5Y4tJv6ZdfLLv4ZfZ9umEzQaVH6FrsN7Atxbvxo/wAweqMOjD0qQrKSjKEnGSs0XilKV5JFKUoBSlcGt63FZwNcTuERB8SeiqOrHoK9Ri5tRirtkH91rW4rOBridwiIPiT0VR1Y9BVFs7OTUJo9R1CJuDi+o2Q3LE7iSQHYkjBydgBk4AAKzs5NQlj1HUIm4OLFjYjcsTuJJAdice1k7ADJ2AB0/Q9DMZM85Ek7jBI8qLz8KLP2c8zzY7noBq8syxt2T+qXTyx7+KW3JFE5jQ9DMRM85Ek7jBI8qLz8KPPJfU82O56ATNKVtKdONKKhBWSOZu+rFKUqwgUpSgFKUoBSlKAUpSgFKUoBSlKAVw6jp3iYZSEkXyt0/db1U/hzFd1KrqU4VYuE1dMlO2qMf1nR5tMnfUbCIlSc3tn0I5+NEB1xk5H38sirjoeuRXsC3Fu/Gj/MHqjDow9KsOo6d4mGU8Mi+Vun7reqn8OdZZrOjTaZO+oafEShP1yzHIjmZYgOuMnI955ZFYvM8scWk39Muvll38Mt+T7dMJmg0rg0PXIb2Bbi3cOj/MHqjDow9Kg+8q1vJbErYcRk414wpw5TDZCe/PCcelZqlQcqypTfDrZ329S5vS5a6VUe6/TLu3seC+LcZkYortxMqEL7JOdva4jjpmrBrWtRWcDXE7iNEG/qT0VR1Y9BSrQ4KzpQfFrZW39AnpdjWtais4GuJ3EaIPiT0VR1Y+lUWzs5NQlj1HUIm4OLFjZcyxO4lkB2JI3ydgBk7AArOzk1CWPUdQibw+LFjY8yxO4kkB2JI3ydgNzgAA6foehmMmeciSdxgkeVF5+FHn7PqebHc9ANLlmWNtpf8pdPLHv4pbckUzmND0MxkzzkSTuMEjyovPwo88l9TzY7noBM0pW0p040oqEFZI5m7ilKVYQKUpQClKUApSlAKUpQClKUApSlAKUpQClKUArh1HTvEwykLIvlbof2W9VP4c67qVXVpQqwcJq6ZKdtUZJf9lri0uJLzSuBHY/WLNziNzueJDyVjvg7A9DzWv2vetDF7N9aXlg45h4iyfwsvMfCtL1DSlmwSWR18rqcMPdvsR7iCKipNNul2H0ece8tE3xGGX5Y+6snjMoq30h8RbO/DNLo29H2drl8ai9Ckt3rQy+zZWt5fv0CQlV/iY8h8K5V0Ke4mjvNWCuwb6rYxHiXi55fozDmScgAZJx7NXwabeNsBbW46nieU/BQqD5mpLSuz6QMZCzTSsMNK+C2P1VAACL+yoHxqcHlFXi1h8Nbu/FNromtF3driVRep46HoZjJnnIkncYJHlRefhR5+z6nmx3PQCapStXTpxpRUIKyRQ3fmKUpVhApSlAKUpQClKUApSlAKUpQClKUApSlAKUpQClKUApSlAKUpQClKUApSlAKUpQClKUApSlAKUpQClKUB//Z"/>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3076" name="AutoShape 4" descr="data:image/jpeg;base64,/9j/4AAQSkZJRgABAQAAAQABAAD/2wCEAAkGBhQQEBUQEQ8RDxUSEhQYFxgXFBcXFxwdGRwVFRsUFxoXHCcfGxkjGRUWHzAgIycpNSwsFh4yQTAqNiYrLCkBCQoKDgwOGg8PGiwkHiItNDU2NTUvNCkvLSksKiw0NC0vMiopLCwvLjUsLCwvLCwtLCwsMywsKSwvKSwsKSwvLf/AABEIAOEA4AMBIgACEQEDEQH/xAAcAAEAAwEBAQEBAAAAAAAAAAAABQYHBAMIAgH/xABEEAACAQMCAwUEBgcHAgcAAAABAgMABBEFIRIxQQYHEzJRImGBkRQkQnGh8DVSYnKCssEVNHN0krPCJUNUg5OisdHS/8QAGgEBAAMBAQEAAAAAAAAAAAAAAAEDBgQCBf/EADURAAIBAgQEBAUCBQUAAAAAAAABAgMRBAUhQRIxUWFSYnHwEzJygbKRsRUiodHSFEKCwcL/2gAMAwEAAhEDEQA/ANxpSlAKUpQClKUApSlAKUpQClK49R1FYULMyqFUkknAAHNmJ5AVTXrwoQdSo7JEpNuyPW4ugnPc+lV3VO3dtbkrNeW0JH2TIvF8RnP4VR31G516Vlt5ZLPT1Yq0yjEs5HNY8+VPyc+UT2md3lhbrhLKFz1aVRKx95L5x8MVjsdmlTitObj5Y819Utn2V7b6nTCmtkTGmdvLac4hvLaYn7IdeL4DINWK3vQ+3I+lUbVO7ywuFw9lCh6NGoiYe8FMfjmq/wDTLnQnUTyyXunswUStvNbk8uMjzJ+Rg7Hzgs0qKVqc3Lyy5v6ZdeztfuJQW6NipUfpeqLMisGVwygqynKsDuCCKkK2WHxFPEU1UpvR+7PuczTTsxSlKvIFKUoBSlKAUpSgFKUoBSlKAUpSgFKUoBSlKAUpXJqGoLChZmVQASSTgADcsxPICqa9eFCDqVHZIlK7shqOorChZmChVJJJwABuWY9AKyaaaXtFMVBeLTIn9pt1e5Zeg9Iwfznyp5pe0UxVS8WmRP7Tbq9yynyjqIx+d/Lf7a2WJFjjRY0QAKqjAAHIAViMyzKfHd/NsvB3fn/H1OmEBa2qxIscaKiIoVVUYAA5ACq13lWV3NYlLAnxPEXiCnDlMNkKfXPCfuBq1UrPUK8qNWNVatO+pe1dWKh3X6Td21jwXpbjMrMis3EyKQvsk56sGOOmatdxbrIjRuqurghlYZBB2II9K9KUr15Vqsqr0bd9CErKxnQMnZ6X7c2mSvsd2e2Zj8zGT+c+bVdL1RZkVg6uGUFWByrA7gg1F3FusiNG6q6uCGVhkEHYgjqKz5Wk7PS4PHNpkr7HdntmY/Mxk/nPm+/l2Yz4+KPz7rxr/P8AL151TgvexstK4NL1RZlUhlcMoKspyrA7ggiu+txh8RTxFNVKbun7s+5ytNOzFKUq8gUpSgFKUoBSlKAUpSgFKUoBSlKAUpXJqGoLChZmChVJJJwABuWYnkBVNevChB1KjskSk27IahqCwoWZlUKCSScAAblmJ5AVk088vaKYqpeHTI39tt1e5Zfsr6Rg/nOyp55e0UxVS8WmRP7Tbq9yynyr6Rg/nPlv9rapEixxosaIoVVUYAA5ACsRmWZT47v5tl4O78/4+p0wgLW1SJFjjRY0RQqqowAByAFetKVl223dnQKUpQClKUArzuLdZEaORVdHBDKwyCDzBHpXpSidtUDOkaTs9Lgl5tMlfY7s9szHl6mMn8582raXqizIpDK4ZQVYEFWB3BBHuqKuLdZEaORQ6upVlYZBB2II9Kz5Wk7PS4JebTJX2O7PbMx+ZjJ/OfNpsuzGfHxR+fdeNf8AU/y9edE4L3sbLSuDS9UWZFIdWDKCrAghgdwQRXfW4w+Ip4imqlN3T92fc5WmnZilKVeQKUpQClKUApSlAKUpQClK5NQ1BYULMyqACSScAAblmJ5AVTXrwoQdSo7JEpNuyGoagsKFmZVABJJOAANyzHoBWTTzy9opiql4tMif223V7llPlX0jB/OccKeeXtDMVVni0yJ/bfdWuWU+VfSMH85wFv8Aa2qRIscaLGiKFVVGAAOQArEZlmU+O7+bZeDu/P8Aj6nTCAtbVIkWONFjRAAqqMAAcgBXrSlZdtt3Z0ClKUApSlAKUpQClKUArzuLdZEaORVdXBDKwyCDzBHpXpSidtUDOlaTs9Lgl5tMlfY7s9szH5mMn8582raXqazKrBlYMoKsDlWB3BBHuqKuLdZEaORVdHUqysMgg7EEelZ8jydnpQCXm0yV9juz2zMeR6mMn8582my7MZ8fFH59141/n+XrzonBe9jZaVwaZqayqpDKwZQVYHKsDuCCPdXfW4w+Ip4imqlN3T92fc5WmnZilKVeQKUpQClKUApSuTUNQWFCzMFABJJOAANyzHoBVNevChB1KjskSk27IahqCwoWZgoUEkk4AA3LMTyArJri4l7QzFFZ4dNif233V7llPlX0jB/OcALi4l7RTFFLxaZE/tvur3LL9leojB/OcAX+1tUiRYo0WNEUKqqMAAdAKxOZZlPju/m2Xg7vz/j6nTCAtbVIkWONFjRFCqqjAAHIAV60pWWbbd2dApSlAKUpQClKUApSlAKUpQClKUAryubZZEaORFdHUqykZBB5gj0r1pRO2qBnSPJ2elAJebTJX9k7s9szHkepjJ/OfNq2mamsyqQysGAKsCCrA7ggjntUTc2yyI0ciK6OpVlYZBB5gj0rP0eTs9KAS82mSvsd2e2ZjyPUxk/nPm02XZjPj4o/PuvGuq8/5evOicPfQ2WlcGl6msyqwZWDKCrA5VgdwQRXfW4w+Ip4imqlN3T92fc5WmnZilKVeQKUrk1DUFhQszBcAkknAAG5Zj0AqmvXhQg6lR2SJSbdkNQ1BYVLMwUAEkk4AA5sxPICsmuLiXtFMUVni02J/bfdWuWU+VfSMH85wAuLiXtDMURnh02J/bfdXuWX7K+kY/O+AL/aWqRIsUaLGiKFVVGAAOgrE5lmU+O7+bZeDu/P+PqdMIC1tUiRY40WNEUBVUYAA6AV60pWWbbd2dApSlAKUpQClKUApSlAKUpQClKUApSlAKUpQCvO5tlkRo5FV0cEMrDIIPMEelelKJ21QM6R5Oz03CS82mSv7Lbs9szHkepjJ/OfNq2mamsqqQysGAKspyrA7ggiom5tllRo5EWRHBVlYZBB5gj0rP45JOz0oVi82mSv7Lbs9szHkepjJ/OfNpsuzGanxR+fdeNdV5/y9edE4L3sbLSuDTNTWVVIZWDKCrAgqwO4YEc9q763GHxFPEU1Upu6fuz7nK007M8bqfgXPyrJ9ckfWr97BZGSztSPpTKcGWTmIAf1Rg5+4/s1ovaG78NGfn4cbv8AIE/0qjd0tvjS0lO73Mk0rnqSXK5PwUVkc1xsvi1JLlTajH6mm3L1STS6czopx0Xch+9PW7nSorX6A628PtxlRGhUcIUrjiU424vlXX3Sdspr+Cc3Ugd4ZF9rhVfYZTzCgDYq2/vro749N8bSpGAyYHjkHwPAf/a5rHuxfab6HDfrnBnsyqevFxKgx/DI5/hNeMJhYY3LXwxXxFK17a/Mnz58mTKTjPsSWo98WoGaQw3ASMyNwL4URwuTwjJXJOMVp9321b+wP7RRgJTAozgYEvEImODt5uI4rA7XRnkt5rlfJbmIN/5hKj8RU4nab/ojWHF7QvFYD9gqzH5Oo/1V9fGZXh6nw1Sgv5Zq9ltvf+hXGo1e5c+7Pt5qF/qCQzXAeJUkdx4Ua7AYG4XPnZa0Xt32i+gWE1wCA4AWPOD7bbLseeN2x6KazvuA03e6uSOQjiB+/Lt/8JXh386/xSw2SnaNfFf95tlB94UE/wAYr4+IwlLEZqqFOKUY2vZWWmr5etixSap3ZWx3v6n/AOKX/wBGL/8AFb92f1dbu1huV5Sxq33Hky/BgR8K+etS7H+Fo1tf4PFLPIG/cbAj/GJv9daD3D6/xwS2THeFvEQfsvswHuD4P8dX5zhMPUw3xsPFLgk07K29ny72+xFOTUrM/fe922u9PngS1mESvEzMOBGyQ2M+0p6VS7TvL1mUFopHlAOCUtUYA88ErHUx3/8A95tv8B/56h+7/vNGlW8kJtmnMknGCJOED2VXGOE+ldGCw0P4fCpCjGc+6Wur3ZEpPjaue2n99moROPG8KcA4ZWjCHbnumMH4H7q1HtP2rb+xm1C0fgLRRuhIDEcTKpBBBBIyR8KwfVLubVb55Y4C0k7ghIwTjYKPwAyx95rYO0uiGy7MtbMQWjhj4scuJpFdgPcCxFVZlhMNCph7QUZykrxXK2/bnpy1EJSaZRtC7571LiNrqUTQ8WJFEcanB24gVUHI5+/GK2HtVrJj0ya7tpBkQeJG4AYb4IYA5BGDXzDbWTycRRS3hoXbHRQQC33DIq7dmu2+NLu9NnbYwOYCfXILRfHdh8R1FdOZZRSlKFWhFLhaukuav096ehEKj1TJ7u37xb681GK3nuBJGyyZHhxryRmG6qDzAqQ72e3d5YXkcVtOI0a3VyPDRty8i5yyk8lFUrue/TEP7s3+29Svf1+kIv8AKr/uS1XPCUFmsafBHh4OVla93sFJ/Dvfc0Tup7Rz31i81zIJHE7oDwquwWMgYUAc2NZRL3vakrkfSlwGO3gxdDy8taJ3Ffo2T/NSfyRVhcsRaUqBks5AHvJwKZfhKEsXiYyhFpNW0WnPl0JnJ8K1PqHsd2oj1G1S4TYn2ZF/VcYyv3dQfQisW1TvY1JLiWNboBVmdQPBi5BiAPL6CuLu77XPpN6Vl4liduCdSN1IOA+P1kOfhkVXNYcNdTEEMDPIQRyILnBFWYLKKdHE1FOKlBpON1frpr7tYiVRtI+odb16Oytmup2wiKDtzJPJVHUk1iOsd9N/PJi3K2qk4VVRXf3As4OT9wFWTv7vGEFnCD7LtK5+9FjUf7jVx9welI8lxcsoZ4xGiEjy8XEWI9CeEDPpn1r5uAw2Hw2BeNrQ43sny52/fc9zbcuFFbPehq1u4Elw4Ox4ZYUGR8UBx9xFax2D7ax6zbSRzRIJFHDLHzRlbbiAP2TggjofvFVztx3habLM1pe2M9wbaZgCGC7jKnBDA8J9OuB6VI92/anTp7hoLHT2tH8IszELuqlfZJBJO5B+FTjoRq4X4n+mcJLW6slb7Wb07COkrXPbSS+i3yWTOz2N4x+jMxyYZOfg5/VJIx94P61app95x5U+ZcZ94PJvwPxFZ33sWvFpcsg2eBopUPUMrqMj4Mas+i3xd7aXl48JyP3kWYfIq3zqcqxkvi05v/e3GXeSSal6tOz/AFIqR0a6ElrluHBRuUiMp+OQfwNUHuouOGyayfaWxnlicdfMzK33H2vka0y+tfETAOGG6n0Pv93Q/fWW9qNNntLo6rZxlnVQt5bdZEHKRPVgBscb4z+sKszbAyVSfhqWaeymrqz6XTdn1sKctF2LbrmnfSLWaA/92GRPiykA/A4Pwr5MZSDgjBHOvrHQNehvYFuLd+NG+anqjDow9PjyNUm+7jrSWV5TcXKmR2bA8PA4iTgZXlvXFkuYQwDqU8Rdctt1e56qQc7NHD3edkhLoE6FfavRKw/gHDH8nTI++sSYYOK+t9K01baCO3jzwwoqLnn7Ixk+88z99UO97jbOWV5fHuU8R2bhUpwjiJPCMryGcV0ZfndKnWrSrN2k7rf3pYidJtKx1d0FmttpCyueASNLMxPRR7OT7uGPPxrD9e1N7+9knCszTykqoGTgnCIAOZC8Ir6Un7Mo1h/ZyySRx+CsXEuOPhGAeYxkgb7dTVa0HubtbS5juVmnkaJuJVfg4c4OCcLnY7/AVVgc0w9GrXxFS/FJuytt7t+glBtJIya6i1d7cWskN+0CqoCGF+EBOX2emK8O7nX/AKFqUMrHCM3hyenC/skn3A4b+Gvp2s3ue4qzd2f6RcrxMTgGPAyc4GV5CuihnmHq050sRBRUui535/ch0mmmitd//wDebb/Af+evx3adi4NR0u6WSNRL4xEUuPaQ8CEb/q55j3mr/wBp+7KHUPB8a4nBgiEYK8GW5e02V823SpLsd2Ni0uJ4YZJJBJJxkvw5zgLgcIG21cv8Vp08vjRpSaqRf/q56+G3O75HzlpupXGm3fHGWhlhcqy74PCcNG46qcYIrb+2+spednpbmPyyxRnHofEQMp94YEfCvbtP3S2t/cNcvJNC7gcQj4cEgY4jxKd8Y+Ve9l3aQxWE2ni5uGinYNvwcSkFSeD2cb8Izn0q3F5lhMS6NflOLTem19V9tiIwlG62Mr7lIw2plWAYNbTAgjIIPCCCPTFR3eT2LOm3ZCA+BLloj6DrGT6qSPgQetbF2T7rLfTbj6TFNPI3Ay4fgxhsb7KN9qnO1PZeHUbc284IGQysuOJSPtLkemR9xr1PPKcMd8WDbptJP+uv2/uPhPhs+ZhPc5+mIf3Zv9t6le/r9IRf5Vf9yWtA7M90ttp9yt1FPO7IGADcHD7QKnOFB5Gunth3ZwanMs8000bJGEAThxgFmz7Snf2jUzzbDPMY4i74VG3LfUhU3wWIfuK/Rsn+ak/kirEbb+9L/jj+YV9M9keyUemQG3heSRWkZ8vjOSFXHsgDHsiqoncZaCQSfSbrIcNzjxnOceWowma4aliK9STdp2tp6/3JlTbSXQgu+zsPwsdSgXZjicDoeSy/HYH34PU1kScx99fXt1bLKjRyKHRwVZTuCDsQazg9w1nnIuLob8sx/Ly16yrPadKh8LEN/wAvJ89On2/YipSbd0f3vs0Bp7GK4RSxtSSwH6jhQzfAqmfdmqB3W9u00yaRZwxhnVclRkqy5w2OowxB+HpX0P4Y4eEjIxgg7gjlg1QdY7k7Gdy8ZltSckrGQUz7lYHA9wPyrjwGZ4f/AE0sJik+HZr1v++p6nB8XFEonbzVdGmWWS1SaW6mbi48yKgJILEhyPeMAda/ncUP+pv/AJWT+aOrfa9wtopzJc3Eg9BwID8QCatng2Wi2jSKiW0S88bu56DJ9p3PQE/ICuutmWHWGeEw7nNy019/okiFB8XE9CM717v6gLRN5b2aKGNep9pWJ+4YH+oVadKtsXMEK7rbW7En7wsKD4gSH4VR9FhmubldWvImDsClhaDzAN/3GzyYg5LHkNzj2RWnaBpJgRmkIeaVuKRhyzjARf2FGw+J61blGBfxIeGndt7ObVrLrZJXfU81JaepK1xajp3iAMp4ZF8rf8W9VP4cxXbStbUpxqxcJq6ZQnYx/W9Fm02d9R0+M4z9cs+jDmZYgOvM5Hv/AGlq4aDr0N7Atxbvxo3zU9UYdGHpVi1HTvEwyngkXyt/xb1U/hzrLda0WbTbh9R0+IkZ+uWnRhz8aLHXmcj3/tCsXmeWOLSb+mXXyy7+GX2fbphM0ClR+ha7DewLcW78aN81PVGHRh6f0qQrKThKEnGSs0XilKV5JFKUoBSlKAUpSgFKUoBSlKAUpSgFKUoBSlcGt63FZQNcXDhET5k9FUdWPp/TevUYubUYq7ZA1zXIbKBri4fgRPmT0VR1Y9B/SqNY2Mt/NHqOoRMVLYsbEbknmJJAdice0SdgNzsACsrKS/mj1HUImKlvqNkNySdxLIDtkjBJOwAydsA6foehmImeYiSdxhmHlRefhR55KDzPNjuegGsyzLG20n9Uunlj38UtuS70TmND0MxEzzESTuMMR5UXn4UeeSg8zzY7noBM0pW0p0404qEFZI5m76sUpSvZArh1HTvEwynhkXyt0/db1U/hzrupVdSnCrFwmrpkp25GP6zos2mzvqOnxEgn65Zjkw3PixY68zkD1/aFXDQtdhvYFuLd+NG+anqjDow9P6VYtR07xAGU8Mi+Vv8Ai3qp/DnWWa1os2m3D6jp8ZxnN5adGHPxYsdcZOR/9isXmeWOLSb+mXXyy7+GX2fbphM0GlR+ha7DewLcW78aP81PVGHRh6f0qQrKShKEnGSs0XilKV5JFKUoBSlKAUpSgFKUoBSlKAUpXBretxWUDXE78CIPiT0VR1Y9B/SvUYubUYq7ZA1vW4bKBri4cIiD4k9FUdWPpVGsrKXUJo9R1CJuHixY2PMk8xJIDsTjck7AbnAABWVlJfzR6jqETFS31CxHMk7iSQHYnGGJOwG5wAAdP0PQzETPMRJO4wSPKi8/CjzyUdTzY7noBrMsyxybSf1S6eWPfxS25LvROY0PQzETPMRJO4wSPKi8/CjzyX1PNjuegEzSlbSnTjSioQVkjmbuKUpXsgUpSgFKUoBXDqOneJhlPDIvlb/i3qp/DnXdSq6lONWLhNXTJTtqY9rWizabcPqOnxEgn65Z9GHPxYgOvM5HvPqKuOha7DewLcW78aP8weqMOjD0qxajp3iYZTwyL5W/4t6qfw51lms6NNpk76jp8RK5+uWfQjmZogOvM5Hv94rF5nlji0m/pl18su/hl9n26YTNBpUfoWuw3sC3Fu/Gj/MHqjDow9P6VIVlJxlCTjJWaLxSlK8kilKUApSlAKUpQClK4db1qKzga4ncIiD4k9FUdWPQV6jFzajFXbIGt63FZwNcXDhEQfEnoqjqx6D+lUWyspb+aPUdQiYrxYsbEbkk7iSQHbONyTsAMnAABWdnJqEseo6hE3BxfUbHmWPMSSA7EkDiydgNzsADp+h6GYyZ5yJJ3GCR5UXn4UeeSjqebHc9ANXlmWOTaT+qXTyx7+KW3JFE5jQ9DMRM8xEk7jBI8qLz8KPPJfU82O56ATNKVtadONKKhBWSOZu/MUpSvZApSlAKUpQClKUApSlAK4dR07xMMp4ZF8rdP3W9VP4c67qVXUpwqwcJq6ZKdtUY9rOjTaZO+o6fGSpObyz6EczNFjrjJyPv5ZFXLQ9civYFuLd+NH+YPVGHRh6f0qw6jp3iYZTwyL5W6fut6qfw51lms6NNpk76jp8RKk/XLPoRz8aIDrzO3v8AeKxeZ5Y4tJv6ZdfLLv4ZfZ9umEzQaVH6FrsN7Atxbvxo/wAweqMOjD0qQrKSjKEnGSs0XilKV5JFKUoBSlcGt63FZwNcTuERB8SeiqOrHoK9Ri5tRirtkH91rW4rOBridwiIPiT0VR1Y9BVFs7OTUJo9R1CJuDi+o2Q3LE7iSQHYkjBydgBk4AAKzs5NQlj1HUIm4OLFjYjcsTuJJAdice1k7ADJ2AB0/Q9DMZM85Ek7jBI8qLz8KLP2c8zzY7noBq8syxt2T+qXTyx7+KW3JFE5jQ9DMRM85Ek7jBI8qLz8KPPJfU82O56ATNKVtKdONKKhBWSOZu+rFKUqwgUpSgFKUoBSlKAUpSgFKUoBSlKAVw6jp3iYZSEkXyt0/db1U/hzFd1KrqU4VYuE1dMlO2qMf1nR5tMnfUbCIlSc3tn0I5+NEB1xk5H38sirjoeuRXsC3Fu/Gj/MHqjDow9KsOo6d4mGU8Mi+Vun7reqn8OdZZrOjTaZO+oafEShP1yzHIjmZYgOuMnI955ZFYvM8scWk39Muvll38Mt+T7dMJmg0rg0PXIb2Bbi3cOj/MHqjDow9Kg+8q1vJbErYcRk414wpw5TDZCe/PCcelZqlQcqypTfDrZ329S5vS5a6VUe6/TLu3seC+LcZkYortxMqEL7JOdva4jjpmrBrWtRWcDXE7iNEG/qT0VR1Y9BSrQ4KzpQfFrZW39AnpdjWtais4GuJ3EaIPiT0VR1Y+lUWzs5NQlj1HUIm4OLFjZcyxO4lkB2JI3ydgBk7AArOzk1CWPUdQibw+LFjY8yxO4kkB2JI3ydgNzgAA6foehmMmeciSdxgkeVF5+FHn7PqebHc9ANLlmWNtpf8pdPLHv4pbckUzmND0MxkzzkSTuMEjyovPwo88l9TzY7noBM0pW0p040oqEFZI5m7ilKVYQKUpQClKUApSlAKUpQClKUApSlAKUpQClKUArh1HTvEwykLIvlbof2W9VP4c67qVXVpQqwcJq6ZKdtUZJf9lri0uJLzSuBHY/WLNziNzueJDyVjvg7A9DzWv2vetDF7N9aXlg45h4iyfwsvMfCtL1DSlmwSWR18rqcMPdvsR7iCKipNNul2H0ece8tE3xGGX5Y+6snjMoq30h8RbO/DNLo29H2drl8ai9Ckt3rQy+zZWt5fv0CQlV/iY8h8K5V0Ke4mjvNWCuwb6rYxHiXi55fozDmScgAZJx7NXwabeNsBbW46nieU/BQqD5mpLSuz6QMZCzTSsMNK+C2P1VAACL+yoHxqcHlFXi1h8Nbu/FNromtF3driVRep46HoZjJnnIkncYJHlRefhR5+z6nmx3PQCapStXTpxpRUIKyRQ3fmKUpVhApSlAKUpQClKUApSlAKUpQClKUApSlAKUpQClKUApSlAKUpQClKUApSlAKUpQClKUApSlAKUpQClKUB//Z"/>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3078" name="AutoShape 6" descr="data:image/jpeg;base64,/9j/4AAQSkZJRgABAQAAAQABAAD/2wCEAAkGBhQQEBUQEQ8RDxUSEhQYFxgXFBcXFxwdGRwVFRsUFxoXHCcfGxkjGRUWHzAgIycpNSwsFh4yQTAqNiYrLCkBCQoKDgwOGg8PGiwkHiItNDU2NTUvNCkvLSksKiw0NC0vMiopLCwvLjUsLCwvLCwtLCwsMywsKSwvKSwsKSwvLf/AABEIAOEA4AMBIgACEQEDEQH/xAAcAAEAAwEBAQEBAAAAAAAAAAAABQYHBAMIAgH/xABEEAACAQMCAwUEBgcHAgcAAAABAgMABBEFIRIxQQYHEzJRImGBkRQkQnGh8DVSYnKCssEVNHN0krPCJUNUg5OisdHS/8QAGgEBAAMBAQEAAAAAAAAAAAAAAAEDBgQCBf/EADURAAIBAgQEBAUCBQUAAAAAAAABAgMRBAUhQRIxUWFSYnHwEzJygbKRsRUiodHSFEKCwcL/2gAMAwEAAhEDEQA/ANxpSlAKUpQClKUApSlAKUpQClK49R1FYULMyqFUkknAAHNmJ5AVTXrwoQdSo7JEpNuyPW4ugnPc+lV3VO3dtbkrNeW0JH2TIvF8RnP4VR31G516Vlt5ZLPT1Yq0yjEs5HNY8+VPyc+UT2md3lhbrhLKFz1aVRKx95L5x8MVjsdmlTitObj5Y819Utn2V7b6nTCmtkTGmdvLac4hvLaYn7IdeL4DINWK3vQ+3I+lUbVO7ywuFw9lCh6NGoiYe8FMfjmq/wDTLnQnUTyyXunswUStvNbk8uMjzJ+Rg7Hzgs0qKVqc3Lyy5v6ZdeztfuJQW6NipUfpeqLMisGVwygqynKsDuCCKkK2WHxFPEU1UpvR+7PuczTTsxSlKvIFKUoBSlKAUpSgFKUoBSlKAUpSgFKUoBSlKAUpXJqGoLChZmVQASSTgADcsxPICqa9eFCDqVHZIlK7shqOorChZmChVJJJwABuWY9AKyaaaXtFMVBeLTIn9pt1e5Zeg9Iwfznyp5pe0UxVS8WmRP7Tbq9yynyjqIx+d/Lf7a2WJFjjRY0QAKqjAAHIAViMyzKfHd/NsvB3fn/H1OmEBa2qxIscaKiIoVVUYAA5ACq13lWV3NYlLAnxPEXiCnDlMNkKfXPCfuBq1UrPUK8qNWNVatO+pe1dWKh3X6Td21jwXpbjMrMis3EyKQvsk56sGOOmatdxbrIjRuqurghlYZBB2II9K9KUr15Vqsqr0bd9CErKxnQMnZ6X7c2mSvsd2e2Zj8zGT+c+bVdL1RZkVg6uGUFWByrA7gg1F3FusiNG6q6uCGVhkEHYgjqKz5Wk7PS4PHNpkr7HdntmY/Mxk/nPm+/l2Yz4+KPz7rxr/P8AL151TgvexstK4NL1RZlUhlcMoKspyrA7ggiu+txh8RTxFNVKbun7s+5ytNOzFKUq8gUpSgFKUoBSlKAUpSgFKUoBSlKAUpXJqGoLChZmChVJJJwABuWYnkBVNevChB1KjskSk27IahqCwoWZlUKCSScAAblmJ5AVk088vaKYqpeHTI39tt1e5Zfsr6Rg/nOyp55e0UxVS8WmRP7Tbq9yynyr6Rg/nPlv9rapEixxosaIoVVUYAA5ACsRmWZT47v5tl4O78/4+p0wgLW1SJFjjRY0RQqqowAByAFetKVl223dnQKUpQClKUArzuLdZEaORVdHBDKwyCDzBHpXpSidtUDOkaTs9Lgl5tMlfY7s9szHl6mMn8582raXqizIpDK4ZQVYEFWB3BBHuqKuLdZEaORQ6upVlYZBB2II9Kz5Wk7PS4JebTJX2O7PbMx+ZjJ/OfNpsuzGfHxR+fdeNf8AU/y9edE4L3sbLSuDS9UWZFIdWDKCrAghgdwQRXfW4w+Ip4imqlN3T92fc5WmnZilKVeQKUpQClKUApSlAKUpQClK5NQ1BYULMyqACSScAAblmJ5AVTXrwoQdSo7JEpNuyGoagsKFmZVABJJOAANyzHoBWTTzy9opiql4tMif223V7llPlX0jB/OccKeeXtDMVVni0yJ/bfdWuWU+VfSMH85wFv8Aa2qRIscaLGiKFVVGAAOQArEZlmU+O7+bZeDu/P8Aj6nTCAtbVIkWONFjRAAqqMAAcgBXrSlZdtt3Z0ClKUApSlAKUpQClKUArzuLdZEaORVdXBDKwyCDzBHpXpSidtUDOlaTs9Lgl5tMlfY7s9szH5mMn8582raXqazKrBlYMoKsDlWB3BBHuqKuLdZEaORVdHUqysMgg7EEelZ8jydnpQCXm0yV9juz2zMeR6mMn8582my7MZ8fFH59141/n+XrzonBe9jZaVwaZqayqpDKwZQVYHKsDuCCPdXfW4w+Ip4imqlN3T92fc5WmnZilKVeQKUpQClKUApSuTUNQWFCzMFABJJOAANyzHoBVNevChB1KjskSk27IahqCwoWZgoUEkk4AA3LMTyArJri4l7QzFFZ4dNif233V7llPlX0jB/OcALi4l7RTFFLxaZE/tvur3LL9leojB/OcAX+1tUiRYo0WNEUKqqMAAdAKxOZZlPju/m2Xg7vz/j6nTCAtbVIkWONFjRFCqqjAAHIAV60pWWbbd2dApSlAKUpQClKUApSlAKUpQClKUAryubZZEaORFdHUqykZBB5gj0r1pRO2qBnSPJ2elAJebTJX9k7s9szHkepjJ/OfNq2mamsyqQysGAKsCCrA7ggjntUTc2yyI0ciK6OpVlYZBB5gj0rP0eTs9KAS82mSvsd2e2ZjyPUxk/nPm02XZjPj4o/PuvGuq8/5evOicPfQ2WlcGl6msyqwZWDKCrA5VgdwQRXfW4w+Ip4imqlN3T92fc5WmnZilKVeQKUrk1DUFhQszBcAkknAAG5Zj0AqmvXhQg6lR2SJSbdkNQ1BYVLMwUAEkk4AA5sxPICsmuLiXtFMUVni02J/bfdWuWU+VfSMH85wAuLiXtDMURnh02J/bfdXuWX7K+kY/O+AL/aWqRIsUaLGiKFVVGAAOgrE5lmU+O7+bZeDu/P+PqdMIC1tUiRY40WNEUBVUYAA6AV60pWWbbd2dApSlAKUpQClKUApSlAKUpQClKUApSlAKUpQCvO5tlkRo5FV0cEMrDIIPMEelelKJ21QM6R5Oz03CS82mSv7Lbs9szHkepjJ/OfNq2mamsqqQysGAKspyrA7ggiom5tllRo5EWRHBVlYZBB5gj0rP45JOz0oVi82mSv7Lbs9szHkepjJ/OfNpsuzGanxR+fdeNdV5/y9edE4L3sbLSuDTNTWVVIZWDKCrAgqwO4YEc9q763GHxFPEU1Upu6fuz7nK007M8bqfgXPyrJ9ckfWr97BZGSztSPpTKcGWTmIAf1Rg5+4/s1ovaG78NGfn4cbv8AIE/0qjd0tvjS0lO73Mk0rnqSXK5PwUVkc1xsvi1JLlTajH6mm3L1STS6czopx0Xch+9PW7nSorX6A628PtxlRGhUcIUrjiU424vlXX3Sdspr+Cc3Ugd4ZF9rhVfYZTzCgDYq2/vro749N8bSpGAyYHjkHwPAf/a5rHuxfab6HDfrnBnsyqevFxKgx/DI5/hNeMJhYY3LXwxXxFK17a/Mnz58mTKTjPsSWo98WoGaQw3ASMyNwL4URwuTwjJXJOMVp9321b+wP7RRgJTAozgYEvEImODt5uI4rA7XRnkt5rlfJbmIN/5hKj8RU4nab/ojWHF7QvFYD9gqzH5Oo/1V9fGZXh6nw1Sgv5Zq9ltvf+hXGo1e5c+7Pt5qF/qCQzXAeJUkdx4Ua7AYG4XPnZa0Xt32i+gWE1wCA4AWPOD7bbLseeN2x6KazvuA03e6uSOQjiB+/Lt/8JXh386/xSw2SnaNfFf95tlB94UE/wAYr4+IwlLEZqqFOKUY2vZWWmr5etixSap3ZWx3v6n/AOKX/wBGL/8AFb92f1dbu1huV5Sxq33Hky/BgR8K+etS7H+Fo1tf4PFLPIG/cbAj/GJv9daD3D6/xwS2THeFvEQfsvswHuD4P8dX5zhMPUw3xsPFLgk07K29ny72+xFOTUrM/fe922u9PngS1mESvEzMOBGyQ2M+0p6VS7TvL1mUFopHlAOCUtUYA88ErHUx3/8A95tv8B/56h+7/vNGlW8kJtmnMknGCJOED2VXGOE+ldGCw0P4fCpCjGc+6Wur3ZEpPjaue2n99moROPG8KcA4ZWjCHbnumMH4H7q1HtP2rb+xm1C0fgLRRuhIDEcTKpBBBBIyR8KwfVLubVb55Y4C0k7ghIwTjYKPwAyx95rYO0uiGy7MtbMQWjhj4scuJpFdgPcCxFVZlhMNCph7QUZykrxXK2/bnpy1EJSaZRtC7571LiNrqUTQ8WJFEcanB24gVUHI5+/GK2HtVrJj0ya7tpBkQeJG4AYb4IYA5BGDXzDbWTycRRS3hoXbHRQQC33DIq7dmu2+NLu9NnbYwOYCfXILRfHdh8R1FdOZZRSlKFWhFLhaukuav096ehEKj1TJ7u37xb681GK3nuBJGyyZHhxryRmG6qDzAqQ72e3d5YXkcVtOI0a3VyPDRty8i5yyk8lFUrue/TEP7s3+29Svf1+kIv8AKr/uS1XPCUFmsafBHh4OVla93sFJ/Dvfc0Tup7Rz31i81zIJHE7oDwquwWMgYUAc2NZRL3vakrkfSlwGO3gxdDy8taJ3Ffo2T/NSfyRVhcsRaUqBks5AHvJwKZfhKEsXiYyhFpNW0WnPl0JnJ8K1PqHsd2oj1G1S4TYn2ZF/VcYyv3dQfQisW1TvY1JLiWNboBVmdQPBi5BiAPL6CuLu77XPpN6Vl4liduCdSN1IOA+P1kOfhkVXNYcNdTEEMDPIQRyILnBFWYLKKdHE1FOKlBpON1frpr7tYiVRtI+odb16Oytmup2wiKDtzJPJVHUk1iOsd9N/PJi3K2qk4VVRXf3As4OT9wFWTv7vGEFnCD7LtK5+9FjUf7jVx9welI8lxcsoZ4xGiEjy8XEWI9CeEDPpn1r5uAw2Hw2BeNrQ43sny52/fc9zbcuFFbPehq1u4Elw4Ox4ZYUGR8UBx9xFax2D7ax6zbSRzRIJFHDLHzRlbbiAP2TggjofvFVztx3habLM1pe2M9wbaZgCGC7jKnBDA8J9OuB6VI92/anTp7hoLHT2tH8IszELuqlfZJBJO5B+FTjoRq4X4n+mcJLW6slb7Wb07COkrXPbSS+i3yWTOz2N4x+jMxyYZOfg5/VJIx94P61app95x5U+ZcZ94PJvwPxFZ33sWvFpcsg2eBopUPUMrqMj4Mas+i3xd7aXl48JyP3kWYfIq3zqcqxkvi05v/e3GXeSSal6tOz/AFIqR0a6ElrluHBRuUiMp+OQfwNUHuouOGyayfaWxnlicdfMzK33H2vka0y+tfETAOGG6n0Pv93Q/fWW9qNNntLo6rZxlnVQt5bdZEHKRPVgBscb4z+sKszbAyVSfhqWaeymrqz6XTdn1sKctF2LbrmnfSLWaA/92GRPiykA/A4Pwr5MZSDgjBHOvrHQNehvYFuLd+NG+anqjDow9PjyNUm+7jrSWV5TcXKmR2bA8PA4iTgZXlvXFkuYQwDqU8Rdctt1e56qQc7NHD3edkhLoE6FfavRKw/gHDH8nTI++sSYYOK+t9K01baCO3jzwwoqLnn7Ixk+88z99UO97jbOWV5fHuU8R2bhUpwjiJPCMryGcV0ZfndKnWrSrN2k7rf3pYidJtKx1d0FmttpCyueASNLMxPRR7OT7uGPPxrD9e1N7+9knCszTykqoGTgnCIAOZC8Ir6Un7Mo1h/ZyySRx+CsXEuOPhGAeYxkgb7dTVa0HubtbS5juVmnkaJuJVfg4c4OCcLnY7/AVVgc0w9GrXxFS/FJuytt7t+glBtJIya6i1d7cWskN+0CqoCGF+EBOX2emK8O7nX/AKFqUMrHCM3hyenC/skn3A4b+Gvp2s3ue4qzd2f6RcrxMTgGPAyc4GV5CuihnmHq050sRBRUui535/ch0mmmitd//wDebb/Af+evx3adi4NR0u6WSNRL4xEUuPaQ8CEb/q55j3mr/wBp+7KHUPB8a4nBgiEYK8GW5e02V823SpLsd2Ni0uJ4YZJJBJJxkvw5zgLgcIG21cv8Vp08vjRpSaqRf/q56+G3O75HzlpupXGm3fHGWhlhcqy74PCcNG46qcYIrb+2+spednpbmPyyxRnHofEQMp94YEfCvbtP3S2t/cNcvJNC7gcQj4cEgY4jxKd8Y+Ve9l3aQxWE2ni5uGinYNvwcSkFSeD2cb8Izn0q3F5lhMS6NflOLTem19V9tiIwlG62Mr7lIw2plWAYNbTAgjIIPCCCPTFR3eT2LOm3ZCA+BLloj6DrGT6qSPgQetbF2T7rLfTbj6TFNPI3Ay4fgxhsb7KN9qnO1PZeHUbc284IGQysuOJSPtLkemR9xr1PPKcMd8WDbptJP+uv2/uPhPhs+ZhPc5+mIf3Zv9t6le/r9IRf5Vf9yWtA7M90ttp9yt1FPO7IGADcHD7QKnOFB5Gunth3ZwanMs8000bJGEAThxgFmz7Snf2jUzzbDPMY4i74VG3LfUhU3wWIfuK/Rsn+ak/kirEbb+9L/jj+YV9M9keyUemQG3heSRWkZ8vjOSFXHsgDHsiqoncZaCQSfSbrIcNzjxnOceWowma4aliK9STdp2tp6/3JlTbSXQgu+zsPwsdSgXZjicDoeSy/HYH34PU1kScx99fXt1bLKjRyKHRwVZTuCDsQazg9w1nnIuLob8sx/Ly16yrPadKh8LEN/wAvJ89On2/YipSbd0f3vs0Bp7GK4RSxtSSwH6jhQzfAqmfdmqB3W9u00yaRZwxhnVclRkqy5w2OowxB+HpX0P4Y4eEjIxgg7gjlg1QdY7k7Gdy8ZltSckrGQUz7lYHA9wPyrjwGZ4f/AE0sJik+HZr1v++p6nB8XFEonbzVdGmWWS1SaW6mbi48yKgJILEhyPeMAda/ncUP+pv/AJWT+aOrfa9wtopzJc3Eg9BwID8QCatng2Wi2jSKiW0S88bu56DJ9p3PQE/ICuutmWHWGeEw7nNy019/okiFB8XE9CM717v6gLRN5b2aKGNep9pWJ+4YH+oVadKtsXMEK7rbW7En7wsKD4gSH4VR9FhmubldWvImDsClhaDzAN/3GzyYg5LHkNzj2RWnaBpJgRmkIeaVuKRhyzjARf2FGw+J61blGBfxIeGndt7ObVrLrZJXfU81JaepK1xajp3iAMp4ZF8rf8W9VP4cxXbStbUpxqxcJq6ZQnYx/W9Fm02d9R0+M4z9cs+jDmZYgOvM5Hv/AGlq4aDr0N7Atxbvxo3zU9UYdGHpVi1HTvEwyngkXyt/xb1U/hzrLda0WbTbh9R0+IkZ+uWnRhz8aLHXmcj3/tCsXmeWOLSb+mXXyy7+GX2fbphM0ClR+ha7DewLcW78aN81PVGHRh6f0qQrKThKEnGSs0XilKV5JFKUoBSlKAUpSgFKUoBSlKAUpSgFKUoBSlcGt63FZQNcXDhET5k9FUdWPp/TevUYubUYq7ZA1zXIbKBri4fgRPmT0VR1Y9B/SqNY2Mt/NHqOoRMVLYsbEbknmJJAdice0SdgNzsACsrKS/mj1HUImKlvqNkNySdxLIDtkjBJOwAydsA6foehmImeYiSdxhmHlRefhR55KDzPNjuegGsyzLG20n9Uunlj38UtuS70TmND0MxEzzESTuMMR5UXn4UeeSg8zzY7noBM0pW0p0404qEFZI5m76sUpSvZArh1HTvEwynhkXyt0/db1U/hzrupVdSnCrFwmrpkp25GP6zos2mzvqOnxEgn65Zjkw3PixY68zkD1/aFXDQtdhvYFuLd+NG+anqjDow9P6VYtR07xAGU8Mi+Vv8Ai3qp/DnWWa1os2m3D6jp8ZxnN5adGHPxYsdcZOR/9isXmeWOLSb+mXXyy7+GX2fbphM0GlR+ha7DewLcW78aP81PVGHRh6f0qQrKShKEnGSs0XilKV5JFKUoBSlKAUpSgFKUoBSlKAUpXBretxWUDXE78CIPiT0VR1Y9B/SvUYubUYq7ZA1vW4bKBri4cIiD4k9FUdWPpVGsrKXUJo9R1CJuHixY2PMk8xJIDsTjck7AbnAABWVlJfzR6jqETFS31CxHMk7iSQHYnGGJOwG5wAAdP0PQzETPMRJO4wSPKi8/CjzyUdTzY7noBrMsyxybSf1S6eWPfxS25LvROY0PQzETPMRJO4wSPKi8/CjzyX1PNjuegEzSlbSnTjSioQVkjmbuKUpXsgUpSgFKUoBXDqOneJhlPDIvlb/i3qp/DnXdSq6lONWLhNXTJTtqY9rWizabcPqOnxEgn65Z9GHPxYgOvM5HvPqKuOha7DewLcW78aP8weqMOjD0qxajp3iYZTwyL5W/4t6qfw51lms6NNpk76jp8RK5+uWfQjmZogOvM5Hv94rF5nlji0m/pl18su/hl9n26YTNBpUfoWuw3sC3Fu/Gj/MHqjDow9P6VIVlJxlCTjJWaLxSlK8kilKUApSlAKUpQClK4db1qKzga4ncIiD4k9FUdWPQV6jFzajFXbIGt63FZwNcXDhEQfEnoqjqx6D+lUWyspb+aPUdQiYrxYsbEbkk7iSQHbONyTsAMnAABWdnJqEseo6hE3BxfUbHmWPMSSA7EkDiydgNzsADp+h6GYyZ5yJJ3GCR5UXn4UeeSjqebHc9ANXlmWOTaT+qXTyx7+KW3JFE5jQ9DMRM8xEk7jBI8qLz8KPPJfU82O56ATNKVtadONKKhBWSOZu/MUpSvZApSlAKUpQClKUApSlAK4dR07xMMp4ZF8rdP3W9VP4c67qVXUpwqwcJq6ZKdtUY9rOjTaZO+o6fGSpObyz6EczNFjrjJyPv5ZFXLQ9civYFuLd+NH+YPVGHRh6f0qw6jp3iYZTwyL5W6fut6qfw51lms6NNpk76jp8RKk/XLPoRz8aIDrzO3v8AeKxeZ5Y4tJv6ZdfLLv4ZfZ9umEzQaVH6FrsN7Atxbvxo/wAweqMOjD0qQrKSjKEnGSs0XilKV5JFKUoBSlcGt63FZwNcTuERB8SeiqOrHoK9Ri5tRirtkH91rW4rOBridwiIPiT0VR1Y9BVFs7OTUJo9R1CJuDi+o2Q3LE7iSQHYkjBydgBk4AAKzs5NQlj1HUIm4OLFjYjcsTuJJAdice1k7ADJ2AB0/Q9DMZM85Ek7jBI8qLz8KLP2c8zzY7noBq8syxt2T+qXTyx7+KW3JFE5jQ9DMRM85Ek7jBI8qLz8KPPJfU82O56ATNKVtKdONKKhBWSOZu+rFKUqwgUpSgFKUoBSlKAUpSgFKUoBSlKAVw6jp3iYZSEkXyt0/db1U/hzFd1KrqU4VYuE1dMlO2qMf1nR5tMnfUbCIlSc3tn0I5+NEB1xk5H38sirjoeuRXsC3Fu/Gj/MHqjDow9KsOo6d4mGU8Mi+Vun7reqn8OdZZrOjTaZO+oafEShP1yzHIjmZYgOuMnI955ZFYvM8scWk39Muvll38Mt+T7dMJmg0rg0PXIb2Bbi3cOj/MHqjDow9Kg+8q1vJbErYcRk414wpw5TDZCe/PCcelZqlQcqypTfDrZ329S5vS5a6VUe6/TLu3seC+LcZkYortxMqEL7JOdva4jjpmrBrWtRWcDXE7iNEG/qT0VR1Y9BSrQ4KzpQfFrZW39AnpdjWtais4GuJ3EaIPiT0VR1Y+lUWzs5NQlj1HUIm4OLFjZcyxO4lkB2JI3ydgBk7AArOzk1CWPUdQibw+LFjY8yxO4kkB2JI3ydgNzgAA6foehmMmeciSdxgkeVF5+FHn7PqebHc9ANLlmWNtpf8pdPLHv4pbckUzmND0MxkzzkSTuMEjyovPwo88l9TzY7noBM0pW0p040oqEFZI5m7ilKVYQKUpQClKUApSlAKUpQClKUApSlAKUpQClKUArh1HTvEwykLIvlbof2W9VP4c67qVXVpQqwcJq6ZKdtUZJf9lri0uJLzSuBHY/WLNziNzueJDyVjvg7A9DzWv2vetDF7N9aXlg45h4iyfwsvMfCtL1DSlmwSWR18rqcMPdvsR7iCKipNNul2H0ece8tE3xGGX5Y+6snjMoq30h8RbO/DNLo29H2drl8ai9Ckt3rQy+zZWt5fv0CQlV/iY8h8K5V0Ke4mjvNWCuwb6rYxHiXi55fozDmScgAZJx7NXwabeNsBbW46nieU/BQqD5mpLSuz6QMZCzTSsMNK+C2P1VAACL+yoHxqcHlFXi1h8Nbu/FNromtF3driVRep46HoZjJnnIkncYJHlRefhR5+z6nmx3PQCapStXTpxpRUIKyRQ3fmKUpVhApSlAKUpQClKUApSlAKUpQClKUApSlAKUpQClKUApSlAKUpQClKUApSlAKUpQClKUApSlAKUpQClKUB//Z"/>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3080" name="Picture 8" descr="http://businessintheblack.com/wp-content/uploads/2013/04/warning1.jpg"/>
          <p:cNvPicPr>
            <a:picLocks noChangeAspect="1" noChangeArrowheads="1"/>
          </p:cNvPicPr>
          <p:nvPr/>
        </p:nvPicPr>
        <p:blipFill>
          <a:blip r:embed="rId3" cstate="print"/>
          <a:srcRect/>
          <a:stretch>
            <a:fillRect/>
          </a:stretch>
        </p:blipFill>
        <p:spPr bwMode="auto">
          <a:xfrm>
            <a:off x="5943600" y="4038600"/>
            <a:ext cx="2571750" cy="202066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Classroom Procedures</a:t>
            </a:r>
            <a:endParaRPr lang="en-US" b="1" u="sng" dirty="0"/>
          </a:p>
        </p:txBody>
      </p:sp>
      <p:sp>
        <p:nvSpPr>
          <p:cNvPr id="3" name="Content Placeholder 2"/>
          <p:cNvSpPr>
            <a:spLocks noGrp="1"/>
          </p:cNvSpPr>
          <p:nvPr>
            <p:ph idx="1"/>
          </p:nvPr>
        </p:nvSpPr>
        <p:spPr>
          <a:xfrm>
            <a:off x="152400" y="1935480"/>
            <a:ext cx="8229600" cy="4617720"/>
          </a:xfrm>
        </p:spPr>
        <p:txBody>
          <a:bodyPr>
            <a:normAutofit/>
          </a:bodyPr>
          <a:lstStyle/>
          <a:p>
            <a:pPr marL="514350" indent="-514350">
              <a:buNone/>
            </a:pPr>
            <a:r>
              <a:rPr lang="en-US" sz="3200" dirty="0" smtClean="0"/>
              <a:t>Entering the classroom</a:t>
            </a:r>
          </a:p>
          <a:p>
            <a:pPr marL="514350" indent="-514350">
              <a:buNone/>
            </a:pPr>
            <a:r>
              <a:rPr lang="en-US" sz="3200" dirty="0" smtClean="0"/>
              <a:t>	1) Enter the classroom QUIETLY</a:t>
            </a:r>
          </a:p>
          <a:p>
            <a:pPr marL="514350" indent="-514350">
              <a:buNone/>
            </a:pPr>
            <a:r>
              <a:rPr lang="en-US" sz="3200" dirty="0" smtClean="0"/>
              <a:t>	2) Go directly to your desk</a:t>
            </a:r>
          </a:p>
          <a:p>
            <a:pPr marL="514350" indent="-514350">
              <a:buNone/>
            </a:pPr>
            <a:r>
              <a:rPr lang="en-US" sz="3200" dirty="0" smtClean="0"/>
              <a:t>	3) Take out your homework</a:t>
            </a:r>
          </a:p>
          <a:p>
            <a:pPr marL="514350" indent="-514350">
              <a:buNone/>
            </a:pPr>
            <a:r>
              <a:rPr lang="en-US" sz="3200" dirty="0" smtClean="0"/>
              <a:t>	4) IMMEDIATELY start working on the class warm up/bell ringer</a:t>
            </a:r>
          </a:p>
        </p:txBody>
      </p:sp>
      <p:pic>
        <p:nvPicPr>
          <p:cNvPr id="4" name="Picture 3" descr="quiet zone.jpg"/>
          <p:cNvPicPr>
            <a:picLocks noChangeAspect="1"/>
          </p:cNvPicPr>
          <p:nvPr/>
        </p:nvPicPr>
        <p:blipFill>
          <a:blip r:embed="rId3"/>
          <a:stretch>
            <a:fillRect/>
          </a:stretch>
        </p:blipFill>
        <p:spPr>
          <a:xfrm>
            <a:off x="6629400" y="304800"/>
            <a:ext cx="1714500" cy="170688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616</TotalTime>
  <Words>827</Words>
  <Application>Microsoft Office PowerPoint</Application>
  <PresentationFormat>On-screen Show (4:3)</PresentationFormat>
  <Paragraphs>126</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Calibri</vt:lpstr>
      <vt:lpstr>Trebuchet MS</vt:lpstr>
      <vt:lpstr>Wingdings</vt:lpstr>
      <vt:lpstr>Wingdings 2</vt:lpstr>
      <vt:lpstr>Opulent</vt:lpstr>
      <vt:lpstr>6th grade Language Arts</vt:lpstr>
      <vt:lpstr>Welcome!!</vt:lpstr>
      <vt:lpstr>Who is Ms. Papadoulias?</vt:lpstr>
      <vt:lpstr>Grading</vt:lpstr>
      <vt:lpstr>How your grade will be divided:</vt:lpstr>
      <vt:lpstr>Classroom Expectations</vt:lpstr>
      <vt:lpstr>Being prepared means…</vt:lpstr>
      <vt:lpstr>Classroom Expectations</vt:lpstr>
      <vt:lpstr>Classroom Procedures</vt:lpstr>
      <vt:lpstr>Classroom Procedures</vt:lpstr>
      <vt:lpstr>Classroom Procedures</vt:lpstr>
      <vt:lpstr>Classroom Procedures</vt:lpstr>
      <vt:lpstr>Classroom Procedures</vt:lpstr>
      <vt:lpstr>Classroom Procedures</vt:lpstr>
      <vt:lpstr>LATE WORK POLICY</vt:lpstr>
      <vt:lpstr>Where do I turn in Homework or late work?</vt:lpstr>
      <vt:lpstr>Thematic Units</vt:lpstr>
      <vt:lpstr>Class Website</vt:lpstr>
      <vt:lpstr>PowerPoint Presentation</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6th grade Language Arts</dc:title>
  <dc:creator>slightfoot</dc:creator>
  <cp:lastModifiedBy>hheidt</cp:lastModifiedBy>
  <cp:revision>89</cp:revision>
  <dcterms:created xsi:type="dcterms:W3CDTF">2011-08-22T16:56:16Z</dcterms:created>
  <dcterms:modified xsi:type="dcterms:W3CDTF">2015-09-10T21:38:01Z</dcterms:modified>
</cp:coreProperties>
</file>