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9" r:id="rId4"/>
    <p:sldId id="260" r:id="rId5"/>
    <p:sldId id="258"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C9999D9-13C8-45FF-87C5-A0C2E6352CC5}" type="datetimeFigureOut">
              <a:rPr lang="en-US" smtClean="0"/>
              <a:pPr/>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FA5BD-1F59-418F-A951-C4F57397A7FC}"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9999D9-13C8-45FF-87C5-A0C2E6352CC5}" type="datetimeFigureOut">
              <a:rPr lang="en-US" smtClean="0"/>
              <a:pPr/>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FA5BD-1F59-418F-A951-C4F57397A7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9999D9-13C8-45FF-87C5-A0C2E6352CC5}" type="datetimeFigureOut">
              <a:rPr lang="en-US" smtClean="0"/>
              <a:pPr/>
              <a:t>11/13/2013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1FCFA5BD-1F59-418F-A951-C4F57397A7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9999D9-13C8-45FF-87C5-A0C2E6352CC5}" type="datetimeFigureOut">
              <a:rPr lang="en-US" smtClean="0"/>
              <a:pPr/>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FA5BD-1F59-418F-A951-C4F57397A7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9999D9-13C8-45FF-87C5-A0C2E6352CC5}" type="datetimeFigureOut">
              <a:rPr lang="en-US" smtClean="0"/>
              <a:pPr/>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FA5BD-1F59-418F-A951-C4F57397A7F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9999D9-13C8-45FF-87C5-A0C2E6352CC5}" type="datetimeFigureOut">
              <a:rPr lang="en-US" smtClean="0"/>
              <a:pPr/>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CFA5BD-1F59-418F-A951-C4F57397A7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9999D9-13C8-45FF-87C5-A0C2E6352CC5}" type="datetimeFigureOut">
              <a:rPr lang="en-US" smtClean="0"/>
              <a:pPr/>
              <a:t>11/13/2013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CFA5BD-1F59-418F-A951-C4F57397A7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9999D9-13C8-45FF-87C5-A0C2E6352CC5}" type="datetimeFigureOut">
              <a:rPr lang="en-US" smtClean="0"/>
              <a:pPr/>
              <a:t>11/13/2013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CFA5BD-1F59-418F-A951-C4F57397A7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999D9-13C8-45FF-87C5-A0C2E6352CC5}" type="datetimeFigureOut">
              <a:rPr lang="en-US" smtClean="0"/>
              <a:pPr/>
              <a:t>11/13/2013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CFA5BD-1F59-418F-A951-C4F57397A7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9999D9-13C8-45FF-87C5-A0C2E6352CC5}" type="datetimeFigureOut">
              <a:rPr lang="en-US" smtClean="0"/>
              <a:pPr/>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CFA5BD-1F59-418F-A951-C4F57397A7FC}"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C9999D9-13C8-45FF-87C5-A0C2E6352CC5}" type="datetimeFigureOut">
              <a:rPr lang="en-US" smtClean="0"/>
              <a:pPr/>
              <a:t>11/13/2013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FCFA5BD-1F59-418F-A951-C4F57397A7F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C9999D9-13C8-45FF-87C5-A0C2E6352CC5}" type="datetimeFigureOut">
              <a:rPr lang="en-US" smtClean="0"/>
              <a:pPr/>
              <a:t>11/13/2013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FCFA5BD-1F59-418F-A951-C4F57397A7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imgres?q=clipart+faces&amp;hl=en&amp;biw=1280&amp;bih=588&amp;tbm=isch&amp;tbnid=yDQjpDin70U9cM:&amp;imgrefurl=http://www.clker.com/clipart-24262.html&amp;docid=LWw4Ouog7jAQRM&amp;imgurl=http://www.clker.com/cliparts/2/5/9/2/1220547391746694616Chrisdesign_Glossy_Smiley_Set_3.svg.hi.png&amp;w=600&amp;h=357&amp;ei=k3aRUJyNHYrM9QS2rICgAw&amp;zoom=1&amp;iact=hc&amp;vpx=925&amp;vpy=259&amp;dur=265&amp;hovh=173&amp;hovw=291&amp;tx=180&amp;ty=90&amp;sig=111295557712703924714&amp;page=2&amp;tbnh=98&amp;tbnw=165&amp;start=27&amp;ndsp=31&amp;ved=1t:429,r:22,s:27,i:292"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Mood &amp; Tone</a:t>
            </a:r>
            <a:endParaRPr lang="en-US" dirty="0"/>
          </a:p>
        </p:txBody>
      </p:sp>
      <p:sp>
        <p:nvSpPr>
          <p:cNvPr id="3" name="Subtitle 2"/>
          <p:cNvSpPr>
            <a:spLocks noGrp="1"/>
          </p:cNvSpPr>
          <p:nvPr>
            <p:ph type="subTitle" idx="1"/>
          </p:nvPr>
        </p:nvSpPr>
        <p:spPr/>
        <p:txBody>
          <a:bodyPr/>
          <a:lstStyle/>
          <a:p>
            <a:r>
              <a:rPr lang="en-US" dirty="0" smtClean="0"/>
              <a:t>Class Notes</a:t>
            </a:r>
            <a:endParaRPr lang="en-US" dirty="0"/>
          </a:p>
        </p:txBody>
      </p:sp>
      <p:pic>
        <p:nvPicPr>
          <p:cNvPr id="4" name="rg_hi" descr="http://t3.gstatic.com/images?q=tbn:ANd9GcS3tvH54Cz0XL_8rjPNU14FIXKo557nkOMV_TptE1yQ6wX0v8xM">
            <a:hlinkClick r:id="rId2"/>
          </p:cNvPr>
          <p:cNvPicPr/>
          <p:nvPr/>
        </p:nvPicPr>
        <p:blipFill>
          <a:blip r:embed="rId3" cstate="print"/>
          <a:srcRect/>
          <a:stretch>
            <a:fillRect/>
          </a:stretch>
        </p:blipFill>
        <p:spPr bwMode="auto">
          <a:xfrm>
            <a:off x="4267200" y="1828800"/>
            <a:ext cx="4338637" cy="35337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a:t>
            </a:r>
            <a:endParaRPr lang="en-US" dirty="0"/>
          </a:p>
        </p:txBody>
      </p:sp>
      <p:sp>
        <p:nvSpPr>
          <p:cNvPr id="3" name="Content Placeholder 2"/>
          <p:cNvSpPr>
            <a:spLocks noGrp="1"/>
          </p:cNvSpPr>
          <p:nvPr>
            <p:ph idx="1"/>
          </p:nvPr>
        </p:nvSpPr>
        <p:spPr/>
        <p:txBody>
          <a:bodyPr/>
          <a:lstStyle/>
          <a:p>
            <a:r>
              <a:rPr lang="en-US" dirty="0" smtClean="0"/>
              <a:t>The overall </a:t>
            </a:r>
            <a:r>
              <a:rPr lang="en-US" b="1" u="sng" dirty="0" smtClean="0"/>
              <a:t>feeling</a:t>
            </a:r>
            <a:r>
              <a:rPr lang="en-US" dirty="0" smtClean="0"/>
              <a:t> a reader has about a piece of </a:t>
            </a:r>
            <a:r>
              <a:rPr lang="en-US" b="1" u="sng" dirty="0" smtClean="0"/>
              <a:t>writing</a:t>
            </a:r>
          </a:p>
          <a:p>
            <a:r>
              <a:rPr lang="en-US" dirty="0" smtClean="0"/>
              <a:t>the mood is created by the </a:t>
            </a:r>
            <a:r>
              <a:rPr lang="en-US" b="1" u="sng" dirty="0" smtClean="0"/>
              <a:t>setting, the characters, and </a:t>
            </a:r>
            <a:r>
              <a:rPr lang="en-US" dirty="0" smtClean="0"/>
              <a:t>their </a:t>
            </a:r>
            <a:r>
              <a:rPr lang="en-US" b="1" u="sng" dirty="0" smtClean="0"/>
              <a:t>actions</a:t>
            </a:r>
          </a:p>
          <a:p>
            <a:r>
              <a:rPr lang="en-US" dirty="0" smtClean="0"/>
              <a:t>You use </a:t>
            </a:r>
            <a:r>
              <a:rPr lang="en-US" b="1" u="sng" dirty="0" smtClean="0"/>
              <a:t>adjectives</a:t>
            </a:r>
            <a:r>
              <a:rPr lang="en-US" dirty="0" smtClean="0"/>
              <a:t> to describe the mood of a text</a:t>
            </a:r>
          </a:p>
          <a:p>
            <a:r>
              <a:rPr lang="en-US" dirty="0" smtClean="0"/>
              <a:t>Can either be </a:t>
            </a:r>
            <a:r>
              <a:rPr lang="en-US" b="1" u="sng" dirty="0" smtClean="0"/>
              <a:t>positive</a:t>
            </a:r>
            <a:r>
              <a:rPr lang="en-US" dirty="0" smtClean="0"/>
              <a:t> or </a:t>
            </a:r>
            <a:r>
              <a:rPr lang="en-US" b="1" u="sng" dirty="0" smtClean="0"/>
              <a:t>negative</a:t>
            </a:r>
          </a:p>
          <a:p>
            <a:r>
              <a:rPr lang="en-US" dirty="0" smtClean="0"/>
              <a:t>EXAMPLES: relaxed, </a:t>
            </a:r>
            <a:r>
              <a:rPr lang="en-US" b="1" u="sng" dirty="0" smtClean="0"/>
              <a:t>cozy</a:t>
            </a:r>
            <a:r>
              <a:rPr lang="en-US" dirty="0" smtClean="0"/>
              <a:t>, gloomy, </a:t>
            </a:r>
            <a:r>
              <a:rPr lang="en-US" b="1" u="sng" dirty="0" smtClean="0"/>
              <a:t>frightening</a:t>
            </a:r>
            <a:r>
              <a:rPr lang="en-US" dirty="0" smtClean="0"/>
              <a:t>, somber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let’s practice!</a:t>
            </a:r>
            <a:endParaRPr lang="en-US" dirty="0"/>
          </a:p>
        </p:txBody>
      </p:sp>
      <p:sp>
        <p:nvSpPr>
          <p:cNvPr id="3" name="Content Placeholder 2"/>
          <p:cNvSpPr>
            <a:spLocks noGrp="1"/>
          </p:cNvSpPr>
          <p:nvPr>
            <p:ph idx="1"/>
          </p:nvPr>
        </p:nvSpPr>
        <p:spPr>
          <a:xfrm>
            <a:off x="457200" y="1676401"/>
            <a:ext cx="8229600" cy="4724400"/>
          </a:xfrm>
        </p:spPr>
        <p:txBody>
          <a:bodyPr/>
          <a:lstStyle/>
          <a:p>
            <a:r>
              <a:rPr lang="en-US" dirty="0" smtClean="0"/>
              <a:t>During the holidays, my mother's house glittered with decorations and hummed with preparations. We ate cookies and drank cider while we helped her wrap bright packages and trim the tree. We felt warm and excited, listening to Christmas carols and even singing along sometimes. We would tease each other about our terrible voices and then sing even louder.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practice!</a:t>
            </a:r>
            <a:endParaRPr lang="en-US" dirty="0"/>
          </a:p>
        </p:txBody>
      </p:sp>
      <p:sp>
        <p:nvSpPr>
          <p:cNvPr id="3" name="Content Placeholder 2"/>
          <p:cNvSpPr>
            <a:spLocks noGrp="1"/>
          </p:cNvSpPr>
          <p:nvPr>
            <p:ph idx="1"/>
          </p:nvPr>
        </p:nvSpPr>
        <p:spPr/>
        <p:txBody>
          <a:bodyPr/>
          <a:lstStyle/>
          <a:p>
            <a:r>
              <a:rPr lang="en-US" dirty="0" smtClean="0"/>
              <a:t>After New Year's the time came to put all the decorations away and settle in for the long, cold winter. The house seemed to sigh as we boxed up its finery. The tree was dry and brittle, and now waited forlornly by the side of the road to be picked up.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a:t>
            </a:r>
            <a:endParaRPr lang="en-US" dirty="0"/>
          </a:p>
        </p:txBody>
      </p:sp>
      <p:sp>
        <p:nvSpPr>
          <p:cNvPr id="3" name="Content Placeholder 2"/>
          <p:cNvSpPr>
            <a:spLocks noGrp="1"/>
          </p:cNvSpPr>
          <p:nvPr>
            <p:ph idx="1"/>
          </p:nvPr>
        </p:nvSpPr>
        <p:spPr/>
        <p:txBody>
          <a:bodyPr>
            <a:normAutofit/>
          </a:bodyPr>
          <a:lstStyle/>
          <a:p>
            <a:r>
              <a:rPr lang="en-US" dirty="0" smtClean="0"/>
              <a:t>The author’s </a:t>
            </a:r>
            <a:r>
              <a:rPr lang="en-US" b="1" u="sng" dirty="0" smtClean="0"/>
              <a:t>attitude</a:t>
            </a:r>
            <a:r>
              <a:rPr lang="en-US" dirty="0" smtClean="0"/>
              <a:t> towards the </a:t>
            </a:r>
            <a:r>
              <a:rPr lang="en-US" b="1" u="sng" dirty="0" smtClean="0"/>
              <a:t>audience</a:t>
            </a:r>
            <a:r>
              <a:rPr lang="en-US" dirty="0" smtClean="0"/>
              <a:t>, the </a:t>
            </a:r>
            <a:r>
              <a:rPr lang="en-US" b="1" u="sng" dirty="0" smtClean="0"/>
              <a:t>subject</a:t>
            </a:r>
            <a:r>
              <a:rPr lang="en-US" dirty="0" smtClean="0"/>
              <a:t>, or the character of a text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to identifying the tone of a text:</a:t>
            </a:r>
            <a:endParaRPr lang="en-US" dirty="0"/>
          </a:p>
        </p:txBody>
      </p:sp>
      <p:sp>
        <p:nvSpPr>
          <p:cNvPr id="3" name="Content Placeholder 2"/>
          <p:cNvSpPr>
            <a:spLocks noGrp="1"/>
          </p:cNvSpPr>
          <p:nvPr>
            <p:ph idx="1"/>
          </p:nvPr>
        </p:nvSpPr>
        <p:spPr/>
        <p:txBody>
          <a:bodyPr/>
          <a:lstStyle/>
          <a:p>
            <a:pPr lvl="1">
              <a:buNone/>
            </a:pPr>
            <a:r>
              <a:rPr lang="en-US" dirty="0" smtClean="0"/>
              <a:t>1) Study the </a:t>
            </a:r>
            <a:r>
              <a:rPr lang="en-US" b="1" u="sng" dirty="0" smtClean="0"/>
              <a:t>word choice</a:t>
            </a:r>
            <a:r>
              <a:rPr lang="en-US" dirty="0" smtClean="0"/>
              <a:t> in a text</a:t>
            </a:r>
          </a:p>
          <a:p>
            <a:pPr lvl="1">
              <a:buNone/>
            </a:pPr>
            <a:r>
              <a:rPr lang="en-US" dirty="0" smtClean="0"/>
              <a:t>2) Decide whether the word choice used is </a:t>
            </a:r>
            <a:r>
              <a:rPr lang="en-US" b="1" u="sng" dirty="0" smtClean="0"/>
              <a:t>positive, negative,</a:t>
            </a:r>
            <a:r>
              <a:rPr lang="en-US" dirty="0" smtClean="0"/>
              <a:t> or </a:t>
            </a:r>
            <a:r>
              <a:rPr lang="en-US" b="1" u="sng" dirty="0" smtClean="0"/>
              <a:t>neutral</a:t>
            </a:r>
            <a:endParaRPr lang="en-US" dirty="0" smtClean="0"/>
          </a:p>
          <a:p>
            <a:pPr lvl="1">
              <a:buNone/>
            </a:pPr>
            <a:r>
              <a:rPr lang="en-US" dirty="0" smtClean="0"/>
              <a:t>3)  Make sure your chosen word for the “tone” </a:t>
            </a:r>
            <a:r>
              <a:rPr lang="en-US" b="1" u="sng" dirty="0" smtClean="0"/>
              <a:t>matches</a:t>
            </a:r>
            <a:r>
              <a:rPr lang="en-US" dirty="0" smtClean="0"/>
              <a:t> the category (positive, negative, neutral) you chose in step #2.</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a:t>
            </a:r>
            <a:endParaRPr lang="en-US" dirty="0"/>
          </a:p>
        </p:txBody>
      </p:sp>
      <p:sp>
        <p:nvSpPr>
          <p:cNvPr id="3" name="Content Placeholder 2"/>
          <p:cNvSpPr>
            <a:spLocks noGrp="1"/>
          </p:cNvSpPr>
          <p:nvPr>
            <p:ph idx="1"/>
          </p:nvPr>
        </p:nvSpPr>
        <p:spPr/>
        <p:txBody>
          <a:bodyPr/>
          <a:lstStyle/>
          <a:p>
            <a:r>
              <a:rPr lang="en-US" dirty="0" smtClean="0"/>
              <a:t>Use </a:t>
            </a:r>
            <a:r>
              <a:rPr lang="en-US" b="1" u="sng" dirty="0" smtClean="0"/>
              <a:t>adjectives</a:t>
            </a:r>
            <a:r>
              <a:rPr lang="en-US" dirty="0" smtClean="0"/>
              <a:t> to describe the tone</a:t>
            </a:r>
          </a:p>
          <a:p>
            <a:r>
              <a:rPr lang="en-US" dirty="0" smtClean="0"/>
              <a:t>Examples: sarcastic, sincere, proud, frightened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let’s practice!</a:t>
            </a:r>
            <a:endParaRPr lang="en-US" dirty="0"/>
          </a:p>
        </p:txBody>
      </p:sp>
      <p:sp>
        <p:nvSpPr>
          <p:cNvPr id="3" name="Content Placeholder 2"/>
          <p:cNvSpPr>
            <a:spLocks noGrp="1"/>
          </p:cNvSpPr>
          <p:nvPr>
            <p:ph idx="1"/>
          </p:nvPr>
        </p:nvSpPr>
        <p:spPr>
          <a:xfrm>
            <a:off x="457200" y="1775191"/>
            <a:ext cx="8229600" cy="4930409"/>
          </a:xfrm>
        </p:spPr>
        <p:txBody>
          <a:bodyPr>
            <a:normAutofit fontScale="92500" lnSpcReduction="20000"/>
          </a:bodyPr>
          <a:lstStyle/>
          <a:p>
            <a:pPr>
              <a:lnSpc>
                <a:spcPct val="80000"/>
              </a:lnSpc>
              <a:buNone/>
            </a:pPr>
            <a:r>
              <a:rPr lang="en-US" dirty="0" smtClean="0"/>
              <a:t>		Donovan and Larry were early for baseball practice.  They decided to run up and down the bleachers to exercise before the rest of the team arrived.</a:t>
            </a:r>
          </a:p>
          <a:p>
            <a:pPr>
              <a:lnSpc>
                <a:spcPct val="80000"/>
              </a:lnSpc>
              <a:buNone/>
            </a:pPr>
            <a:endParaRPr lang="en-US" dirty="0" smtClean="0"/>
          </a:p>
          <a:p>
            <a:pPr>
              <a:lnSpc>
                <a:spcPct val="80000"/>
              </a:lnSpc>
              <a:buNone/>
            </a:pPr>
            <a:r>
              <a:rPr lang="en-US" dirty="0" smtClean="0"/>
              <a:t>	     Larry was first to the top.  He whispered to Donovan, “Look over there.”  He pointed to a man sleeping on the highest, narrow bench of the bleachers.  His pants and shirt were faded, worn, and too large for his thin frame.  One big toe stuck out of a huge hole in his sock.  His scraped-up shoes sat a few feet away.</a:t>
            </a:r>
          </a:p>
          <a:p>
            <a:pPr>
              <a:lnSpc>
                <a:spcPct val="80000"/>
              </a:lnSpc>
              <a:buNone/>
            </a:pPr>
            <a:endParaRPr lang="en-US" dirty="0" smtClean="0"/>
          </a:p>
          <a:p>
            <a:pPr>
              <a:lnSpc>
                <a:spcPct val="80000"/>
              </a:lnSpc>
              <a:buNone/>
            </a:pPr>
            <a:r>
              <a:rPr lang="en-US" dirty="0" smtClean="0"/>
              <a:t>	     Donovan whispered, “We should help him out.  Let’s hide something good in his shoes.  Then, when he wakes up, he will have a nice surprise.”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practice!</a:t>
            </a:r>
            <a:endParaRPr lang="en-US" dirty="0"/>
          </a:p>
        </p:txBody>
      </p:sp>
      <p:sp>
        <p:nvSpPr>
          <p:cNvPr id="3" name="Content Placeholder 2"/>
          <p:cNvSpPr>
            <a:spLocks noGrp="1"/>
          </p:cNvSpPr>
          <p:nvPr>
            <p:ph idx="1"/>
          </p:nvPr>
        </p:nvSpPr>
        <p:spPr/>
        <p:txBody>
          <a:bodyPr>
            <a:normAutofit fontScale="92500" lnSpcReduction="20000"/>
          </a:bodyPr>
          <a:lstStyle/>
          <a:p>
            <a:pPr>
              <a:lnSpc>
                <a:spcPct val="80000"/>
              </a:lnSpc>
              <a:buNone/>
            </a:pPr>
            <a:r>
              <a:rPr lang="en-US" dirty="0" smtClean="0"/>
              <a:t>		About three million people have to look for a place to sleep at night.  Some homeless people have jobs but do not earn nearly enough money for both food and shelter.  Some become homeless because they have an unfortunate accident or lose their job. They do not have any back-up resources to make it through the hard times. </a:t>
            </a:r>
            <a:endParaRPr lang="en-US" smtClean="0"/>
          </a:p>
          <a:p>
            <a:pPr>
              <a:lnSpc>
                <a:spcPct val="80000"/>
              </a:lnSpc>
              <a:buNone/>
            </a:pPr>
            <a:endParaRPr lang="en-US" dirty="0" smtClean="0"/>
          </a:p>
          <a:p>
            <a:pPr>
              <a:lnSpc>
                <a:spcPct val="80000"/>
              </a:lnSpc>
              <a:buNone/>
            </a:pPr>
            <a:r>
              <a:rPr lang="en-US" dirty="0" smtClean="0"/>
              <a:t>	     The homeless face terrible problems. Many become victims of violence.  Serious health problems may begin because they are exposed to bad weather and unclean conditions.  Homeless children may miss the chance to go to school.  Worst of all, some cities pass laws that make it even harder on the homeless.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12</TotalTime>
  <Words>291</Words>
  <Application>Microsoft Office PowerPoint</Application>
  <PresentationFormat>On-screen Show (4:3)</PresentationFormat>
  <Paragraphs>31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Mood &amp; Tone</vt:lpstr>
      <vt:lpstr>Mood</vt:lpstr>
      <vt:lpstr>Now, let’s practice!</vt:lpstr>
      <vt:lpstr>…More practice!</vt:lpstr>
      <vt:lpstr>Tone</vt:lpstr>
      <vt:lpstr>Steps to identifying the tone of a text:</vt:lpstr>
      <vt:lpstr>Tone</vt:lpstr>
      <vt:lpstr>Now, let’s practice!</vt:lpstr>
      <vt:lpstr>…More practice!</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Mood &amp; Tone</dc:title>
  <dc:creator>eyarborough</dc:creator>
  <cp:lastModifiedBy>472patron</cp:lastModifiedBy>
  <cp:revision>4</cp:revision>
  <dcterms:created xsi:type="dcterms:W3CDTF">2012-10-31T19:30:39Z</dcterms:created>
  <dcterms:modified xsi:type="dcterms:W3CDTF">2013-11-13T20:42:48Z</dcterms:modified>
</cp:coreProperties>
</file>