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0" r:id="rId2"/>
    <p:sldId id="268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51" d="100"/>
          <a:sy n="51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7175" y="1295400"/>
            <a:ext cx="7620000" cy="556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175" y="1295400"/>
            <a:ext cx="1524000" cy="556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7175" y="457200"/>
            <a:ext cx="7616825" cy="838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3388" y="2349500"/>
            <a:ext cx="7008812" cy="1114425"/>
          </a:xfrm>
          <a:noFill/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03388" y="3513138"/>
            <a:ext cx="7008812" cy="1068387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0588" y="457200"/>
            <a:ext cx="1903412" cy="53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7175" y="457200"/>
            <a:ext cx="5561013" cy="53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75" y="457200"/>
            <a:ext cx="7616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75" y="457200"/>
            <a:ext cx="7616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75" y="457200"/>
            <a:ext cx="7616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02013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9013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7175" y="1484313"/>
            <a:ext cx="635793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175" y="1295400"/>
            <a:ext cx="1524000" cy="556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7175" y="457200"/>
            <a:ext cx="7616825" cy="838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Bob\SpCom332\332%20Spring%202009\Bush%20&amp;%20Propaganda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PROPAGANDA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versus persuasion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glittering generalities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1484313"/>
            <a:ext cx="5748338" cy="4357687"/>
          </a:xfrm>
        </p:spPr>
        <p:txBody>
          <a:bodyPr/>
          <a:lstStyle/>
          <a:p>
            <a:pPr eaLnBrk="1" hangingPunct="1"/>
            <a:r>
              <a:rPr lang="en-US" sz="2000" smtClean="0"/>
              <a:t>Using virtuous words; democracy, freedom, justice, patriotism, family values, motherhood, progress</a:t>
            </a:r>
          </a:p>
          <a:p>
            <a:pPr eaLnBrk="1" hangingPunct="1"/>
            <a:r>
              <a:rPr lang="en-US" sz="2000" smtClean="0"/>
              <a:t>Embracing values at a high level of abstraction</a:t>
            </a:r>
          </a:p>
          <a:p>
            <a:pPr lvl="1" eaLnBrk="1" hangingPunct="1"/>
            <a:r>
              <a:rPr lang="en-US" sz="2000" smtClean="0"/>
              <a:t>“change”</a:t>
            </a:r>
          </a:p>
          <a:p>
            <a:pPr lvl="1" eaLnBrk="1" hangingPunct="1"/>
            <a:r>
              <a:rPr lang="en-US" sz="2000" smtClean="0"/>
              <a:t>“green”</a:t>
            </a:r>
          </a:p>
          <a:p>
            <a:pPr lvl="1" eaLnBrk="1" hangingPunct="1"/>
            <a:r>
              <a:rPr lang="en-US" sz="2000" smtClean="0"/>
              <a:t>“reform”</a:t>
            </a:r>
          </a:p>
          <a:p>
            <a:pPr eaLnBrk="1" hangingPunct="1"/>
            <a:r>
              <a:rPr lang="en-US" sz="2000" smtClean="0"/>
              <a:t>“patriotism is always more than just loyalty to a place on a map or a certain kind of people. Instead, it is also loyalty to America’s ideals – ideals for which anyone can sacrifice, or defend, or give their last full measure of devotion.” Barack Obama, June 30, 2008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name calling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Ad hominem attacks</a:t>
            </a:r>
          </a:p>
          <a:p>
            <a:pPr eaLnBrk="1" hangingPunct="1"/>
            <a:r>
              <a:rPr lang="en-US" sz="2000" smtClean="0"/>
              <a:t>tree-hugging liberals, right-wing zealots, femi-nazis, bureaucrats</a:t>
            </a:r>
          </a:p>
          <a:p>
            <a:pPr eaLnBrk="1" hangingPunct="1"/>
            <a:r>
              <a:rPr lang="en-US" sz="2000" smtClean="0"/>
              <a:t>Barack Obama “palls around with terrorists.”</a:t>
            </a:r>
          </a:p>
          <a:p>
            <a:pPr eaLnBrk="1" hangingPunct="1"/>
            <a:r>
              <a:rPr lang="en-US" sz="2000" smtClean="0"/>
              <a:t>“Despite the hysterics of a few pseudo-scientists, there is no reason to believe in global warming” Rush Limbaugh, </a:t>
            </a:r>
            <a:r>
              <a:rPr lang="en-US" sz="2000" i="1" smtClean="0"/>
              <a:t>See I told You So</a:t>
            </a:r>
            <a:r>
              <a:rPr lang="en-US" sz="2000" smtClean="0"/>
              <a:t> (1993)</a:t>
            </a:r>
          </a:p>
          <a:p>
            <a:pPr eaLnBrk="1" hangingPunct="1"/>
            <a:endParaRPr lang="en-US" sz="2000" i="1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propaganda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“Propaganda is the deliberate, systematic attempt to shape perceptions, manipulate thoughts, and direct behavior to achieve a response that furthers the desired intent of the propagandist.”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—</a:t>
            </a:r>
            <a:r>
              <a:rPr lang="en-US" sz="2000" i="1" smtClean="0"/>
              <a:t>Jowett &amp; O'Donnell, Propaganda and Persuasion</a:t>
            </a:r>
          </a:p>
        </p:txBody>
      </p:sp>
      <p:pic>
        <p:nvPicPr>
          <p:cNvPr id="32779" name="Bush &amp; Propaganda.wmv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0600" y="1600200"/>
            <a:ext cx="4038600" cy="306705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7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2779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Government propaganda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5" descr="someonetalked-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950" y="1519238"/>
            <a:ext cx="21018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Ma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286250"/>
            <a:ext cx="35052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Ogiz-Izogiz  poster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516438"/>
            <a:ext cx="2743200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WWII%20Ride%20With%20Hit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6550" y="1373188"/>
            <a:ext cx="212725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5438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Five characteristics of propaganda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295400"/>
            <a:ext cx="3092450" cy="4357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Propaganda is in the eye of the beholder.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“I’m persuading.  The other guy is using propaganda.”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Propaganda has a strong ideological intent.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example: PETA, Queer Nation, or the Army of God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Propaganda is institutional in nature.  It is practiced by organized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governments, corporations, social movements, special interests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0" y="1295400"/>
            <a:ext cx="28575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Propaganda relies on mass persuasion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television, radio, Internet, billboards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Propaganda tends to rely on ethically suspect methods of influence.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deception, distortion, misrepresentation, or suppression of information. 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91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Common propaganda techniques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143000"/>
            <a:ext cx="3484563" cy="4357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plain folks appeal</a:t>
            </a:r>
            <a:r>
              <a:rPr lang="en-US" sz="2000" smtClean="0">
                <a:cs typeface="Times New Roman" pitchFamily="18" charset="0"/>
              </a:rPr>
              <a:t> (“I’m one of you”)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testimonials</a:t>
            </a:r>
            <a:r>
              <a:rPr lang="en-US" sz="2000" smtClean="0">
                <a:cs typeface="Times New Roman" pitchFamily="18" charset="0"/>
              </a:rPr>
              <a:t> (“I saw the aliens, sure as I’m standing here”)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bandwagon effect </a:t>
            </a:r>
            <a:r>
              <a:rPr lang="en-US" sz="2000" smtClean="0">
                <a:cs typeface="Times New Roman" pitchFamily="18" charset="0"/>
              </a:rPr>
              <a:t>(everybody’s doing it)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card-stacking</a:t>
            </a:r>
            <a:r>
              <a:rPr lang="en-US" sz="2000" smtClean="0">
                <a:cs typeface="Times New Roman" pitchFamily="18" charset="0"/>
              </a:rPr>
              <a:t> (presenting only one side of the story)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transfer</a:t>
            </a:r>
            <a:r>
              <a:rPr lang="en-US" sz="2000" smtClean="0">
                <a:cs typeface="Times New Roman" pitchFamily="18" charset="0"/>
              </a:rPr>
              <a:t> (positive or negative associations, such as guilt by association)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glittering generalities</a:t>
            </a:r>
            <a:r>
              <a:rPr lang="en-US" sz="2000" smtClean="0">
                <a:cs typeface="Times New Roman" pitchFamily="18" charset="0"/>
              </a:rPr>
              <a:t> (idealistic or loaded language, such as “freedom” “empowering,” “family values”)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name calling </a:t>
            </a:r>
            <a:r>
              <a:rPr lang="en-US" sz="2000" smtClean="0">
                <a:cs typeface="Times New Roman" pitchFamily="18" charset="0"/>
              </a:rPr>
              <a:t>(“racist,” “tree hugger,” “femi-nazi”)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7172" name="Picture 7" descr="Fox sought to halt distribution of author-comedian Al Franken's book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295400"/>
            <a:ext cx="1489075" cy="2247900"/>
          </a:xfrm>
          <a:noFill/>
        </p:spPr>
      </p:pic>
      <p:pic>
        <p:nvPicPr>
          <p:cNvPr id="7173" name="Picture 8" descr="14000541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1454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plain folks appeal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1484313"/>
            <a:ext cx="5313363" cy="4357687"/>
          </a:xfrm>
        </p:spPr>
        <p:txBody>
          <a:bodyPr/>
          <a:lstStyle/>
          <a:p>
            <a:pPr eaLnBrk="1" hangingPunct="1"/>
            <a:r>
              <a:rPr lang="en-US" sz="2000" smtClean="0"/>
              <a:t>Based on the “common man,” “person on the street” or the “little guy”</a:t>
            </a:r>
          </a:p>
          <a:p>
            <a:pPr eaLnBrk="1" hangingPunct="1"/>
            <a:r>
              <a:rPr lang="en-US" sz="2000" smtClean="0"/>
              <a:t>A politician calls himself a “populist” or “man of the people”</a:t>
            </a:r>
          </a:p>
          <a:p>
            <a:pPr eaLnBrk="1" hangingPunct="1"/>
            <a:r>
              <a:rPr lang="en-US" sz="2000" smtClean="0"/>
              <a:t>“In this time of change, government must take the side of working families.” (George Bush, address at the Republican National Convention, Sept. 3, 2004.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testimonials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295400"/>
            <a:ext cx="3962400" cy="5029200"/>
          </a:xfrm>
        </p:spPr>
        <p:txBody>
          <a:bodyPr/>
          <a:lstStyle/>
          <a:p>
            <a:pPr eaLnBrk="1" hangingPunct="1"/>
            <a:r>
              <a:rPr lang="en-US" sz="2000" smtClean="0"/>
              <a:t>Anecdotal evidence for diet pills, herbal remedies, new-age crystals, etc.</a:t>
            </a:r>
          </a:p>
          <a:p>
            <a:pPr eaLnBrk="1" hangingPunct="1"/>
            <a:r>
              <a:rPr lang="en-US" sz="2000" smtClean="0"/>
              <a:t>Anecdotal evidence of alien abductions, psychic phenomena</a:t>
            </a:r>
          </a:p>
          <a:p>
            <a:pPr eaLnBrk="1" hangingPunct="1"/>
            <a:r>
              <a:rPr lang="en-US" sz="2000" smtClean="0"/>
              <a:t>“I saw what looked to be a hairy human figure, about 6-6 1/2' tall, running behind my bike. Scared the crap out of me, so I hit the throttle and did what I could to get out of there.” (from the </a:t>
            </a:r>
            <a:r>
              <a:rPr lang="en-US" sz="2000" i="1" smtClean="0"/>
              <a:t>Bigfoot Field Researchers Organizations Website, report # 13424</a:t>
            </a:r>
          </a:p>
        </p:txBody>
      </p:sp>
      <p:pic>
        <p:nvPicPr>
          <p:cNvPr id="9220" name="Picture 9" descr="jared_fogl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1905000"/>
            <a:ext cx="1905000" cy="1905000"/>
          </a:xfrm>
        </p:spPr>
      </p:pic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6400800" y="3810000"/>
            <a:ext cx="2055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/>
              <a:t>Jarod Fogle for Subway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bandwagon effect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1484313"/>
            <a:ext cx="5573713" cy="4357687"/>
          </a:xfrm>
        </p:spPr>
        <p:txBody>
          <a:bodyPr/>
          <a:lstStyle/>
          <a:p>
            <a:pPr eaLnBrk="1" hangingPunct="1"/>
            <a:r>
              <a:rPr lang="en-US" sz="2000" smtClean="0"/>
              <a:t>a “herd” mentality, following the crowd, or “counting heads”</a:t>
            </a:r>
          </a:p>
          <a:p>
            <a:pPr eaLnBrk="1" hangingPunct="1"/>
            <a:r>
              <a:rPr lang="en-US" sz="2000" smtClean="0"/>
              <a:t>An employee caught pilfering says, “everyone else does it.”</a:t>
            </a:r>
          </a:p>
          <a:p>
            <a:pPr eaLnBrk="1" hangingPunct="1"/>
            <a:r>
              <a:rPr lang="en-US" sz="2000" smtClean="0"/>
              <a:t>“A majority of Americans - 57% - say they believe in psychic phenomena such as ESP, telepathy or experiences that can’t be explained by normal means.” (CBS poll, April 28, 2002)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transfer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484313"/>
            <a:ext cx="37338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Projecting good or bad qualities from one person or group onto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 positive or negative association will “rub off” on the other person or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Politicians posing next to the flag, with troops, with veterans to appear patriotic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An ad for a dietary supplement features a researcher in a white lab coat with a clip board to make the product appear more scientific</a:t>
            </a:r>
          </a:p>
        </p:txBody>
      </p:sp>
      <p:pic>
        <p:nvPicPr>
          <p:cNvPr id="11268" name="Picture 6" descr="bush-flight-suit-tasty-li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1981200"/>
            <a:ext cx="2482850" cy="3375025"/>
          </a:xfr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PowerPoint Template orange 2">
  <a:themeElements>
    <a:clrScheme name="PowerPoint Template orange 2 3">
      <a:dk1>
        <a:srgbClr val="000000"/>
      </a:dk1>
      <a:lt1>
        <a:srgbClr val="FFDBA6"/>
      </a:lt1>
      <a:dk2>
        <a:srgbClr val="000000"/>
      </a:dk2>
      <a:lt2>
        <a:srgbClr val="FFAC31"/>
      </a:lt2>
      <a:accent1>
        <a:srgbClr val="FF9900"/>
      </a:accent1>
      <a:accent2>
        <a:srgbClr val="FFCC80"/>
      </a:accent2>
      <a:accent3>
        <a:srgbClr val="FFEAD0"/>
      </a:accent3>
      <a:accent4>
        <a:srgbClr val="000000"/>
      </a:accent4>
      <a:accent5>
        <a:srgbClr val="FFCAAA"/>
      </a:accent5>
      <a:accent6>
        <a:srgbClr val="E7B973"/>
      </a:accent6>
      <a:hlink>
        <a:srgbClr val="E68A00"/>
      </a:hlink>
      <a:folHlink>
        <a:srgbClr val="FF6600"/>
      </a:folHlink>
    </a:clrScheme>
    <a:fontScheme name="PowerPoint Template orange 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owerPoint Template orange 2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orange 2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2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7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orange 2</Template>
  <TotalTime>380</TotalTime>
  <Words>667</Words>
  <Application>Microsoft Office PowerPoint</Application>
  <PresentationFormat>On-screen Show (4:3)</PresentationFormat>
  <Paragraphs>55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 Template orange 2</vt:lpstr>
      <vt:lpstr>PROPAGANDA</vt:lpstr>
      <vt:lpstr>What is propaganda</vt:lpstr>
      <vt:lpstr>Government propaganda</vt:lpstr>
      <vt:lpstr>Five characteristics of propaganda</vt:lpstr>
      <vt:lpstr>Common propaganda techniques</vt:lpstr>
      <vt:lpstr>plain folks appeal</vt:lpstr>
      <vt:lpstr>testimonials</vt:lpstr>
      <vt:lpstr>bandwagon effect</vt:lpstr>
      <vt:lpstr>transfer</vt:lpstr>
      <vt:lpstr>glittering generalities</vt:lpstr>
      <vt:lpstr>name calling</vt:lpstr>
    </vt:vector>
  </TitlesOfParts>
  <Company>Cal State Fullerton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PPT</dc:title>
  <dc:creator>rgass</dc:creator>
  <cp:lastModifiedBy>hheidt</cp:lastModifiedBy>
  <cp:revision>16</cp:revision>
  <dcterms:created xsi:type="dcterms:W3CDTF">2006-02-01T21:28:39Z</dcterms:created>
  <dcterms:modified xsi:type="dcterms:W3CDTF">2014-04-16T18:38:27Z</dcterms:modified>
</cp:coreProperties>
</file>