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E3880-5818-48C3-8FAD-5193C2C1D2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0F663C-4695-48CA-BAB8-1848E8E5A6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19200"/>
          </a:xfrm>
        </p:spPr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Essential Questions for this lesson:</a:t>
            </a:r>
          </a:p>
          <a:p>
            <a:pPr algn="l"/>
            <a:endParaRPr lang="en-US" sz="2800" dirty="0" smtClean="0"/>
          </a:p>
          <a:p>
            <a:pPr algn="l">
              <a:buFont typeface="Wingdings" pitchFamily="2" charset="2"/>
              <a:buChar char="ü"/>
            </a:pPr>
            <a:r>
              <a:rPr lang="en-US" sz="2800" dirty="0" smtClean="0"/>
              <a:t>What are the two parts to a setting?</a:t>
            </a:r>
          </a:p>
          <a:p>
            <a:pPr algn="l">
              <a:buFont typeface="Wingdings" pitchFamily="2" charset="2"/>
              <a:buChar char="ü"/>
            </a:pPr>
            <a:r>
              <a:rPr lang="en-US" sz="2800" dirty="0" smtClean="0"/>
              <a:t>How does an author use setting to help us understand a story?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29413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setting is the </a:t>
            </a:r>
            <a:r>
              <a:rPr lang="en-US" u="sng" dirty="0" smtClean="0"/>
              <a:t>time</a:t>
            </a:r>
            <a:r>
              <a:rPr lang="en-US" dirty="0" smtClean="0"/>
              <a:t> and </a:t>
            </a:r>
            <a:r>
              <a:rPr lang="en-US" u="sng" dirty="0" smtClean="0"/>
              <a:t>location</a:t>
            </a:r>
            <a:r>
              <a:rPr lang="en-US" dirty="0" smtClean="0"/>
              <a:t> in which a story takes place.   </a:t>
            </a:r>
            <a:r>
              <a:rPr lang="en-US" b="1" dirty="0" smtClean="0"/>
              <a:t>When and Where?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some stories, the setting is very important while others it is not so important.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www.school-clipart.com/_small/0511-0806-1016-3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609600"/>
            <a:ext cx="3740926" cy="2800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6019800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http://www.school-clipart.com/_small/0511-0806-1016-3456.jpg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1. Place – geographical location</a:t>
            </a:r>
            <a:r>
              <a:rPr lang="en-US" sz="3200" dirty="0" smtClean="0">
                <a:latin typeface="Comic Sans MS" pitchFamily="66" charset="0"/>
              </a:rPr>
              <a:t>.  Where does the action of the story take place?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6" name="Picture 2" descr="http://www.eurograduate.com/images/articles/news/parthenon-and-the-acropolis-landmark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438400"/>
            <a:ext cx="2286000" cy="1794510"/>
          </a:xfrm>
          <a:prstGeom prst="rect">
            <a:avLst/>
          </a:prstGeom>
          <a:noFill/>
        </p:spPr>
      </p:pic>
      <p:pic>
        <p:nvPicPr>
          <p:cNvPr id="1028" name="Picture 4" descr="http://www.primetravels.com/PackageImages/691/grand-cany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3225800" cy="2127816"/>
          </a:xfrm>
          <a:prstGeom prst="rect">
            <a:avLst/>
          </a:prstGeom>
          <a:noFill/>
        </p:spPr>
      </p:pic>
      <p:pic>
        <p:nvPicPr>
          <p:cNvPr id="1030" name="Picture 6" descr="http://www.bbc.co.uk/nottingham/content/images/2005/09/17/sheila_norton_title_ancient_oak_of_sherwood_forest_470x3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514600"/>
            <a:ext cx="2558143" cy="1828800"/>
          </a:xfrm>
          <a:prstGeom prst="rect">
            <a:avLst/>
          </a:prstGeom>
          <a:noFill/>
        </p:spPr>
      </p:pic>
      <p:pic>
        <p:nvPicPr>
          <p:cNvPr id="1032" name="Picture 8" descr="http://www.depauw.edu/photos/PhotoDB_Repository/2007/3/House%20Clip%20Ar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505200"/>
            <a:ext cx="238125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2. Time – When is the story taking place? </a:t>
            </a:r>
            <a:r>
              <a:rPr lang="en-US" sz="3200" dirty="0" smtClean="0">
                <a:latin typeface="Comic Sans MS" pitchFamily="66" charset="0"/>
              </a:rPr>
              <a:t>(historical period, time of day, year etc.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9" name="Picture 6" descr="http://www.ancienthistoricalsociety.org/images/AfricanKingandQu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429000"/>
            <a:ext cx="2590800" cy="2574608"/>
          </a:xfrm>
          <a:prstGeom prst="rect">
            <a:avLst/>
          </a:prstGeom>
          <a:noFill/>
        </p:spPr>
      </p:pic>
      <p:pic>
        <p:nvPicPr>
          <p:cNvPr id="20482" name="Picture 2" descr="http://img.villagephotos.com/p/2005-3/971607/3dclo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505200"/>
            <a:ext cx="3330151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3. Weather conditions </a:t>
            </a:r>
            <a:r>
              <a:rPr lang="en-US" sz="3200" dirty="0" smtClean="0">
                <a:latin typeface="Comic Sans MS" pitchFamily="66" charset="0"/>
              </a:rPr>
              <a:t>– Is it rainy, sunny, stormy, etc?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9458" name="Picture 2" descr="http://earthscience.files.wordpress.com/2007/05/torn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895600"/>
            <a:ext cx="3844925" cy="2884977"/>
          </a:xfrm>
          <a:prstGeom prst="rect">
            <a:avLst/>
          </a:prstGeom>
          <a:noFill/>
        </p:spPr>
      </p:pic>
      <p:pic>
        <p:nvPicPr>
          <p:cNvPr id="19460" name="Picture 4" descr="http://msp339.photobucket.com/albums/n458/photosonon/sunshin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428625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4</a:t>
            </a:r>
            <a:r>
              <a:rPr lang="en-US" sz="3200" b="1" dirty="0" smtClean="0">
                <a:latin typeface="Comic Sans MS" pitchFamily="66" charset="0"/>
              </a:rPr>
              <a:t>. Social conditions – What is the daily life of the character like?  </a:t>
            </a:r>
            <a:r>
              <a:rPr lang="en-US" sz="3200" dirty="0" smtClean="0">
                <a:latin typeface="Comic Sans MS" pitchFamily="66" charset="0"/>
              </a:rPr>
              <a:t>Does the story contain local color (writing that focuses on the speech, dress, mannerisms, customs etc. of a particular place?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8434" name="Picture 2" descr="http://www.wisebread.com/files/fruganomics/imagecache/blog_image_full/files/fruganomics/blog-images/depression-famil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733800"/>
            <a:ext cx="2870840" cy="2562225"/>
          </a:xfrm>
          <a:prstGeom prst="rect">
            <a:avLst/>
          </a:prstGeom>
          <a:noFill/>
        </p:spPr>
      </p:pic>
      <p:pic>
        <p:nvPicPr>
          <p:cNvPr id="18438" name="Picture 6" descr="http://www.ancienthistoricalsociety.org/images/AfricanKingandQue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733800"/>
            <a:ext cx="2590800" cy="2574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2192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5. Mood or atmosphere – What feeling is created at the beginning of the story?  </a:t>
            </a:r>
            <a:r>
              <a:rPr lang="en-US" sz="3200" dirty="0" smtClean="0">
                <a:latin typeface="Comic Sans MS" pitchFamily="66" charset="0"/>
              </a:rPr>
              <a:t>Bright and cheerful?  Dark and frightening?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7410" name="Picture 2" descr="http://pabs.us/graphictutorials/wp-content/uploads/2008/10/mysterious_mediu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00400"/>
            <a:ext cx="3473450" cy="3354087"/>
          </a:xfrm>
          <a:prstGeom prst="rect">
            <a:avLst/>
          </a:prstGeom>
          <a:noFill/>
        </p:spPr>
      </p:pic>
      <p:pic>
        <p:nvPicPr>
          <p:cNvPr id="17412" name="Picture 4" descr="http://thumb1.visualizeus.com/thumbs/09/07/03/bright,landscape,nature,neat-7b77d983f121fc6a04a175cf861cd98a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3520068" cy="300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Aspects of a story’s setting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1. Place – geographical location</a:t>
            </a:r>
            <a:r>
              <a:rPr lang="en-US" sz="2000" dirty="0" smtClean="0">
                <a:latin typeface="Comic Sans MS" pitchFamily="66" charset="0"/>
              </a:rPr>
              <a:t>.  Where does the action of the story take place?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2. Time – When is the story taking place? </a:t>
            </a:r>
            <a:r>
              <a:rPr lang="en-US" sz="2000" dirty="0" smtClean="0">
                <a:latin typeface="Comic Sans MS" pitchFamily="66" charset="0"/>
              </a:rPr>
              <a:t>(historical period, time of day, year etc.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819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3. Weather conditions </a:t>
            </a:r>
            <a:r>
              <a:rPr lang="en-US" sz="2000" dirty="0" smtClean="0">
                <a:latin typeface="Comic Sans MS" pitchFamily="66" charset="0"/>
              </a:rPr>
              <a:t>– Is it rainy, sunny, stormy, etc?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4290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itchFamily="66" charset="0"/>
              </a:rPr>
              <a:t>4</a:t>
            </a:r>
            <a:r>
              <a:rPr lang="en-US" sz="2000" b="1" dirty="0" smtClean="0">
                <a:latin typeface="Comic Sans MS" pitchFamily="66" charset="0"/>
              </a:rPr>
              <a:t>. Social conditions – What is the daily life of the character like?  </a:t>
            </a:r>
            <a:r>
              <a:rPr lang="en-US" sz="2000" dirty="0" smtClean="0">
                <a:latin typeface="Comic Sans MS" pitchFamily="66" charset="0"/>
              </a:rPr>
              <a:t>Does the story contain local color (writing that focuses on the speech, dress, mannerisms, customs etc. of a particular place?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8768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5. Mood or atmosphere – What feeling is created at the beginning of the story?  </a:t>
            </a:r>
            <a:r>
              <a:rPr lang="en-US" sz="2000" dirty="0" smtClean="0">
                <a:latin typeface="Comic Sans MS" pitchFamily="66" charset="0"/>
              </a:rPr>
              <a:t>Bright and cheerful?  Dark and frightening?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3340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http://www.ancienthistoricalsociety.org/images/AfricanKingandQueen.jpg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572000" y="54102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http://www.wisebread.com/files/fruganomics/imagecache/blog_image_full/files/fruganomics/blog-images/depression-family-3.jpg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609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http://thumb1.visualizeus.com/thumbs/09/07/03/bright,landscape,nature,neat-7b77d983f121fc6a04a175cf861cd98a_m.jpg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724400" y="6172200"/>
            <a:ext cx="92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pabs.us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57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http://earthscience.files.wordpress.com/2007/05/tornado.jpg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http://img.villagephotos.com/p/2005-3/971607/3dclocks.jpg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2057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http://www.eurograduate.com/images/articles/news/parthenon-and-the-acropolis-landmark-1.jpg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0" y="480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http://www.primetravels.com/PackageImages/691/grand-canyon.jpg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0" y="3657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http://www.bbc.co.uk/nottingham/content/images/2005/09/17/sheila_norton_title_ancient_oak_of_sherwood_forest_470x336.jpg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0" y="2967335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http://www.depauw.edu/photos/PhotoDB_Repository/2007/3/House%20Clip%20Art.gif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2000" y="3048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is from : http://www.carlisleschools.org/webpages/doulgerisk/teaching.cfm?subpage=839199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</TotalTime>
  <Words>378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Setting</vt:lpstr>
      <vt:lpstr>The setting</vt:lpstr>
      <vt:lpstr>Aspects of a story’s setting</vt:lpstr>
      <vt:lpstr>Aspects of a story’s setting</vt:lpstr>
      <vt:lpstr>Aspects of a story’s setting</vt:lpstr>
      <vt:lpstr>Aspects of a story’s setting</vt:lpstr>
      <vt:lpstr>Aspects of a story’s setting</vt:lpstr>
      <vt:lpstr>Aspects of a story’s setting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Setting</dc:title>
  <dc:creator>Kathy</dc:creator>
  <cp:lastModifiedBy>P</cp:lastModifiedBy>
  <cp:revision>37</cp:revision>
  <dcterms:created xsi:type="dcterms:W3CDTF">2008-09-09T03:47:41Z</dcterms:created>
  <dcterms:modified xsi:type="dcterms:W3CDTF">2013-10-09T22:32:34Z</dcterms:modified>
</cp:coreProperties>
</file>