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8" r:id="rId3"/>
    <p:sldId id="266" r:id="rId4"/>
    <p:sldId id="259" r:id="rId5"/>
    <p:sldId id="261" r:id="rId6"/>
    <p:sldId id="262" r:id="rId7"/>
    <p:sldId id="265" r:id="rId8"/>
    <p:sldId id="263" r:id="rId9"/>
    <p:sldId id="264"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70" d="100"/>
          <a:sy n="70" d="100"/>
        </p:scale>
        <p:origin x="13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651B56-E24D-4B68-8EC1-326FF3D959DE}"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51B56-E24D-4B68-8EC1-326FF3D959DE}"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51B56-E24D-4B68-8EC1-326FF3D959DE}"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51B56-E24D-4B68-8EC1-326FF3D959DE}"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651B56-E24D-4B68-8EC1-326FF3D959DE}"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651B56-E24D-4B68-8EC1-326FF3D959DE}"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651B56-E24D-4B68-8EC1-326FF3D959DE}"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651B56-E24D-4B68-8EC1-326FF3D959DE}"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51B56-E24D-4B68-8EC1-326FF3D959DE}"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51B56-E24D-4B68-8EC1-326FF3D959DE}"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3BEE1-819B-4BE1-8E47-56CFD5F5AC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51B56-E24D-4B68-8EC1-326FF3D959DE}"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3BEE1-819B-4BE1-8E47-56CFD5F5AC2F}"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D651B56-E24D-4B68-8EC1-326FF3D959DE}" type="datetimeFigureOut">
              <a:rPr lang="en-US" smtClean="0"/>
              <a:t>4/13/2016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DAA3BEE1-819B-4BE1-8E47-56CFD5F5AC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60355" y="457200"/>
            <a:ext cx="6019800" cy="1938992"/>
          </a:xfrm>
          <a:prstGeom prst="rect">
            <a:avLst/>
          </a:prstGeom>
          <a:noFill/>
        </p:spPr>
        <p:txBody>
          <a:bodyPr wrap="square" rtlCol="0">
            <a:spAutoFit/>
          </a:bodyPr>
          <a:lstStyle/>
          <a:p>
            <a:pPr algn="ctr"/>
            <a:r>
              <a:rPr lang="en-US" sz="4000" b="1" dirty="0" smtClean="0">
                <a:solidFill>
                  <a:srgbClr val="0070C0"/>
                </a:solidFill>
              </a:rPr>
              <a:t>The Titanic in Six Rooms</a:t>
            </a:r>
          </a:p>
          <a:p>
            <a:pPr algn="ctr"/>
            <a:r>
              <a:rPr lang="en-US" sz="4000" dirty="0" smtClean="0"/>
              <a:t>How to plan your Poem</a:t>
            </a:r>
          </a:p>
          <a:p>
            <a:pPr algn="ctr"/>
            <a:endParaRPr lang="en-US" sz="4000" dirty="0"/>
          </a:p>
        </p:txBody>
      </p:sp>
      <p:pic>
        <p:nvPicPr>
          <p:cNvPr id="1026" name="Picture 2" descr="http://www.history.com/images/media/slideshow/the-titanic-before-and-after/titan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8691" y="1752600"/>
            <a:ext cx="5762625" cy="3924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294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125113" cy="924475"/>
          </a:xfrm>
        </p:spPr>
        <p:txBody>
          <a:bodyPr/>
          <a:lstStyle/>
          <a:p>
            <a:r>
              <a:rPr lang="en-US" b="1" dirty="0" smtClean="0">
                <a:solidFill>
                  <a:srgbClr val="0070C0"/>
                </a:solidFill>
                <a:latin typeface="Arial Rounded MT Bold" pitchFamily="34" charset="0"/>
              </a:rPr>
              <a:t>Going beyond the Power-Point …</a:t>
            </a:r>
            <a:endParaRPr lang="en-US" b="1" dirty="0">
              <a:solidFill>
                <a:srgbClr val="0070C0"/>
              </a:solidFill>
              <a:latin typeface="Arial Rounded MT Bold" pitchFamily="34" charset="0"/>
            </a:endParaRPr>
          </a:p>
        </p:txBody>
      </p:sp>
      <p:sp>
        <p:nvSpPr>
          <p:cNvPr id="5" name="TextBox 4"/>
          <p:cNvSpPr txBox="1"/>
          <p:nvPr/>
        </p:nvSpPr>
        <p:spPr>
          <a:xfrm>
            <a:off x="457200" y="990600"/>
            <a:ext cx="8077200" cy="4893647"/>
          </a:xfrm>
          <a:prstGeom prst="rect">
            <a:avLst/>
          </a:prstGeom>
          <a:noFill/>
        </p:spPr>
        <p:txBody>
          <a:bodyPr wrap="square" rtlCol="0">
            <a:spAutoFit/>
          </a:bodyPr>
          <a:lstStyle/>
          <a:p>
            <a:r>
              <a:rPr lang="en-US" sz="2400" b="1" dirty="0" smtClean="0"/>
              <a:t>After creating your final power-point, do something really original! This is optional but can be very effective!  </a:t>
            </a:r>
          </a:p>
          <a:p>
            <a:endParaRPr lang="en-US" sz="2400" b="1" dirty="0"/>
          </a:p>
          <a:p>
            <a:pPr marL="342900" indent="-342900">
              <a:buFont typeface="Arial" charset="0"/>
              <a:buChar char="•"/>
            </a:pPr>
            <a:r>
              <a:rPr lang="en-US" sz="2400" b="1" dirty="0" smtClean="0"/>
              <a:t>Save your power-point slides as jpeg images and import them into Photo-story.</a:t>
            </a:r>
          </a:p>
          <a:p>
            <a:pPr marL="342900" indent="-342900">
              <a:buFont typeface="Arial" charset="0"/>
              <a:buChar char="•"/>
            </a:pPr>
            <a:r>
              <a:rPr lang="en-US" sz="2400" b="1" i="1" dirty="0" smtClean="0"/>
              <a:t>You may have to modify your slides so font is bigger for the Photo-story. </a:t>
            </a:r>
          </a:p>
          <a:p>
            <a:pPr marL="342900" indent="-342900">
              <a:buFont typeface="Arial" charset="0"/>
              <a:buChar char="•"/>
            </a:pPr>
            <a:r>
              <a:rPr lang="en-US" sz="2400" b="1" dirty="0" smtClean="0"/>
              <a:t>Narrate your slides in photo-story. </a:t>
            </a:r>
          </a:p>
          <a:p>
            <a:pPr marL="342900" indent="-342900">
              <a:buFont typeface="Arial" charset="0"/>
              <a:buChar char="•"/>
            </a:pPr>
            <a:endParaRPr lang="en-US" sz="2400" b="1" dirty="0"/>
          </a:p>
          <a:p>
            <a:pPr marL="342900" indent="-342900">
              <a:buFont typeface="Arial" charset="0"/>
              <a:buChar char="•"/>
            </a:pPr>
            <a:r>
              <a:rPr lang="en-US" sz="2400" b="1" i="1" dirty="0" smtClean="0"/>
              <a:t>If you do not choose to use Photo-Story, you may think about narrating your power-point slides to add “voice” to your poem.  </a:t>
            </a:r>
          </a:p>
          <a:p>
            <a:endParaRPr lang="en-US" sz="2400" b="1" dirty="0"/>
          </a:p>
        </p:txBody>
      </p:sp>
    </p:spTree>
    <p:extLst>
      <p:ext uri="{BB962C8B-B14F-4D97-AF65-F5344CB8AC3E}">
        <p14:creationId xmlns:p14="http://schemas.microsoft.com/office/powerpoint/2010/main" val="29188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19200"/>
            <a:ext cx="7086600" cy="3970318"/>
          </a:xfrm>
          <a:prstGeom prst="rect">
            <a:avLst/>
          </a:prstGeom>
          <a:noFill/>
        </p:spPr>
        <p:txBody>
          <a:bodyPr wrap="square" rtlCol="0">
            <a:spAutoFit/>
          </a:bodyPr>
          <a:lstStyle/>
          <a:p>
            <a:r>
              <a:rPr lang="en-US" sz="2800" dirty="0" smtClean="0">
                <a:latin typeface="Arial Rounded MT Bold" panose="020F0704030504030204" pitchFamily="34" charset="0"/>
              </a:rPr>
              <a:t>Create your Six Room Template…</a:t>
            </a:r>
          </a:p>
          <a:p>
            <a:pPr marL="514350" indent="-514350">
              <a:buAutoNum type="arabicPeriod"/>
            </a:pPr>
            <a:r>
              <a:rPr lang="en-US" sz="2800" dirty="0" smtClean="0">
                <a:solidFill>
                  <a:srgbClr val="0070C0"/>
                </a:solidFill>
                <a:latin typeface="Arial Rounded MT Bold" panose="020F0704030504030204" pitchFamily="34" charset="0"/>
              </a:rPr>
              <a:t>Get a large sheet of white paper</a:t>
            </a:r>
          </a:p>
          <a:p>
            <a:pPr marL="514350" indent="-514350">
              <a:buAutoNum type="arabicPeriod"/>
            </a:pPr>
            <a:r>
              <a:rPr lang="en-US" sz="2800" dirty="0" smtClean="0">
                <a:solidFill>
                  <a:srgbClr val="0070C0"/>
                </a:solidFill>
                <a:latin typeface="Arial Rounded MT Bold" panose="020F0704030504030204" pitchFamily="34" charset="0"/>
              </a:rPr>
              <a:t>Fold it into 6 equal parts</a:t>
            </a:r>
          </a:p>
          <a:p>
            <a:pPr marL="514350" indent="-514350">
              <a:buAutoNum type="arabicPeriod"/>
            </a:pPr>
            <a:r>
              <a:rPr lang="en-US" sz="2800" dirty="0" smtClean="0">
                <a:solidFill>
                  <a:srgbClr val="0070C0"/>
                </a:solidFill>
                <a:latin typeface="Arial Rounded MT Bold" panose="020F0704030504030204" pitchFamily="34" charset="0"/>
              </a:rPr>
              <a:t>Each part will be a room</a:t>
            </a:r>
          </a:p>
          <a:p>
            <a:pPr marL="514350" indent="-514350">
              <a:buAutoNum type="arabicPeriod"/>
            </a:pPr>
            <a:r>
              <a:rPr lang="en-US" sz="2800" dirty="0" smtClean="0">
                <a:solidFill>
                  <a:srgbClr val="0070C0"/>
                </a:solidFill>
                <a:latin typeface="Arial Rounded MT Bold" panose="020F0704030504030204" pitchFamily="34" charset="0"/>
              </a:rPr>
              <a:t>The following slides will explain the detailed notes you should jot down for each room</a:t>
            </a:r>
            <a:endParaRPr lang="en-US" sz="2800" dirty="0">
              <a:solidFill>
                <a:srgbClr val="0070C0"/>
              </a:solidFill>
              <a:latin typeface="Arial Rounded MT Bold" panose="020F0704030504030204" pitchFamily="34" charset="0"/>
            </a:endParaRPr>
          </a:p>
          <a:p>
            <a:pPr marL="514350" indent="-514350">
              <a:buAutoNum type="arabicPeriod"/>
            </a:pPr>
            <a:endParaRPr lang="en-US" sz="2800" dirty="0" smtClean="0">
              <a:solidFill>
                <a:srgbClr val="0070C0"/>
              </a:solidFill>
              <a:latin typeface="Arial Rounded MT Bold" panose="020F0704030504030204" pitchFamily="34" charset="0"/>
            </a:endParaRPr>
          </a:p>
          <a:p>
            <a:r>
              <a:rPr lang="en-US" sz="2800" dirty="0" smtClean="0">
                <a:latin typeface="Arial Rounded MT Bold" panose="020F0704030504030204" pitchFamily="34" charset="0"/>
              </a:rPr>
              <a:t>Next slide….</a:t>
            </a:r>
            <a:endParaRPr lang="en-US" sz="2800" dirty="0">
              <a:latin typeface="Arial Rounded MT Bold" panose="020F0704030504030204" pitchFamily="34" charset="0"/>
            </a:endParaRPr>
          </a:p>
        </p:txBody>
      </p:sp>
    </p:spTree>
    <p:extLst>
      <p:ext uri="{BB962C8B-B14F-4D97-AF65-F5344CB8AC3E}">
        <p14:creationId xmlns:p14="http://schemas.microsoft.com/office/powerpoint/2010/main" val="87293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6234" y="1295400"/>
            <a:ext cx="6400800" cy="4955203"/>
          </a:xfrm>
          <a:prstGeom prst="rect">
            <a:avLst/>
          </a:prstGeom>
          <a:noFill/>
        </p:spPr>
        <p:txBody>
          <a:bodyPr wrap="square" rtlCol="0">
            <a:spAutoFit/>
          </a:bodyPr>
          <a:lstStyle/>
          <a:p>
            <a:r>
              <a:rPr lang="en-US" sz="2800" b="1" dirty="0">
                <a:solidFill>
                  <a:srgbClr val="0070C0"/>
                </a:solidFill>
                <a:latin typeface="Arial Rounded MT Bold" panose="020F0704030504030204" pitchFamily="34" charset="0"/>
              </a:rPr>
              <a:t>Specific Details </a:t>
            </a:r>
            <a:r>
              <a:rPr lang="en-US" sz="2400" b="1" dirty="0"/>
              <a:t>– Analyze your photographs for all the specific details.  Imagine that you can walk through your photograph as if you were really there.  Jot down everything you can that would describe everything in the picture, including why YOU might be there.  Include details about the big things that are visible, the little things, the partially hidden things, the things most people might not notice at first glance.   Look at the photo and close your eyes re-creating the photo in your mind to think of more details. </a:t>
            </a:r>
            <a:r>
              <a:rPr lang="en-US" sz="2400" b="1" dirty="0" smtClean="0"/>
              <a:t> Don’t think of creating a poem yet.  Just try to describe everything….</a:t>
            </a:r>
            <a:endParaRPr lang="en-US" sz="2400" b="1" dirty="0"/>
          </a:p>
        </p:txBody>
      </p:sp>
      <p:sp>
        <p:nvSpPr>
          <p:cNvPr id="4" name="Title 1"/>
          <p:cNvSpPr txBox="1">
            <a:spLocks/>
          </p:cNvSpPr>
          <p:nvPr/>
        </p:nvSpPr>
        <p:spPr>
          <a:xfrm>
            <a:off x="1009442" y="675724"/>
            <a:ext cx="7125113" cy="924475"/>
          </a:xfrm>
          <a:prstGeom prst="rect">
            <a:avLst/>
          </a:prstGeom>
        </p:spPr>
        <p:txBody>
          <a:bodyPr>
            <a:normAutofit/>
          </a:bodyPr>
          <a:lst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0070C0"/>
                </a:solidFill>
                <a:latin typeface="Arial Rounded MT Bold" pitchFamily="34" charset="0"/>
              </a:rPr>
              <a:t>In the first room …</a:t>
            </a:r>
            <a:endParaRPr lang="en-US" b="1" dirty="0">
              <a:solidFill>
                <a:srgbClr val="0070C0"/>
              </a:solidFill>
              <a:latin typeface="Arial Rounded MT Bold" pitchFamily="34" charset="0"/>
            </a:endParaRPr>
          </a:p>
        </p:txBody>
      </p:sp>
    </p:spTree>
    <p:extLst>
      <p:ext uri="{BB962C8B-B14F-4D97-AF65-F5344CB8AC3E}">
        <p14:creationId xmlns:p14="http://schemas.microsoft.com/office/powerpoint/2010/main" val="162181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0761"/>
            <a:ext cx="7125113" cy="924475"/>
          </a:xfrm>
        </p:spPr>
        <p:txBody>
          <a:bodyPr>
            <a:normAutofit/>
          </a:bodyPr>
          <a:lstStyle/>
          <a:p>
            <a:r>
              <a:rPr lang="en-US" b="1" dirty="0" smtClean="0">
                <a:solidFill>
                  <a:srgbClr val="0070C0"/>
                </a:solidFill>
                <a:latin typeface="Arial Rounded MT Bold" pitchFamily="34" charset="0"/>
              </a:rPr>
              <a:t>In the second room …</a:t>
            </a:r>
            <a:endParaRPr lang="en-US" b="1" dirty="0">
              <a:solidFill>
                <a:srgbClr val="0070C0"/>
              </a:solidFill>
              <a:latin typeface="Arial Rounded MT Bold" pitchFamily="34" charset="0"/>
            </a:endParaRPr>
          </a:p>
        </p:txBody>
      </p:sp>
      <p:sp>
        <p:nvSpPr>
          <p:cNvPr id="5" name="TextBox 4"/>
          <p:cNvSpPr txBox="1"/>
          <p:nvPr/>
        </p:nvSpPr>
        <p:spPr>
          <a:xfrm>
            <a:off x="838200" y="762000"/>
            <a:ext cx="7467600" cy="7355860"/>
          </a:xfrm>
          <a:prstGeom prst="rect">
            <a:avLst/>
          </a:prstGeom>
          <a:noFill/>
        </p:spPr>
        <p:txBody>
          <a:bodyPr wrap="square" rtlCol="0">
            <a:spAutoFit/>
          </a:bodyPr>
          <a:lstStyle/>
          <a:p>
            <a:r>
              <a:rPr lang="en-US" sz="2400" b="1" dirty="0"/>
              <a:t>Put yourself into the photograph again.  Focus on the quality of light in your photograph.  </a:t>
            </a:r>
            <a:endParaRPr lang="en-US" sz="2400" b="1" dirty="0" smtClean="0"/>
          </a:p>
          <a:p>
            <a:pPr marL="457200" indent="-457200">
              <a:buFont typeface="Arial" charset="0"/>
              <a:buChar char="•"/>
            </a:pPr>
            <a:r>
              <a:rPr lang="en-US" sz="2400" b="1" dirty="0" smtClean="0"/>
              <a:t>Is </a:t>
            </a:r>
            <a:r>
              <a:rPr lang="en-US" sz="2400" b="1" dirty="0"/>
              <a:t>it bright?  </a:t>
            </a:r>
            <a:endParaRPr lang="en-US" sz="2400" b="1" dirty="0" smtClean="0"/>
          </a:p>
          <a:p>
            <a:pPr marL="457200" indent="-457200">
              <a:buFont typeface="Arial" charset="0"/>
              <a:buChar char="•"/>
            </a:pPr>
            <a:r>
              <a:rPr lang="en-US" sz="2400" b="1" dirty="0" smtClean="0"/>
              <a:t>Is </a:t>
            </a:r>
            <a:r>
              <a:rPr lang="en-US" sz="2400" b="1" dirty="0"/>
              <a:t>it dull? </a:t>
            </a:r>
            <a:endParaRPr lang="en-US" sz="2400" b="1" dirty="0" smtClean="0"/>
          </a:p>
          <a:p>
            <a:pPr marL="457200" indent="-457200">
              <a:buFont typeface="Arial" charset="0"/>
              <a:buChar char="•"/>
            </a:pPr>
            <a:r>
              <a:rPr lang="en-US" sz="2400" b="1" dirty="0" smtClean="0"/>
              <a:t> </a:t>
            </a:r>
            <a:r>
              <a:rPr lang="en-US" sz="2400" b="1" dirty="0"/>
              <a:t>Is it hazy?  </a:t>
            </a:r>
            <a:endParaRPr lang="en-US" sz="2400" b="1" dirty="0" smtClean="0"/>
          </a:p>
          <a:p>
            <a:pPr marL="457200" indent="-457200">
              <a:buFont typeface="Arial" charset="0"/>
              <a:buChar char="•"/>
            </a:pPr>
            <a:r>
              <a:rPr lang="en-US" sz="2400" b="1" dirty="0" smtClean="0"/>
              <a:t>Are </a:t>
            </a:r>
            <a:r>
              <a:rPr lang="en-US" sz="2400" b="1" dirty="0"/>
              <a:t>there any shadows? </a:t>
            </a:r>
            <a:endParaRPr lang="en-US" sz="2400" b="1" dirty="0" smtClean="0"/>
          </a:p>
          <a:p>
            <a:pPr marL="457200" indent="-457200">
              <a:buFont typeface="Arial" charset="0"/>
              <a:buChar char="•"/>
            </a:pPr>
            <a:r>
              <a:rPr lang="en-US" sz="2400" b="1" dirty="0" smtClean="0"/>
              <a:t> </a:t>
            </a:r>
            <a:r>
              <a:rPr lang="en-US" sz="2400" b="1" dirty="0"/>
              <a:t>Describe any colors (</a:t>
            </a:r>
            <a:r>
              <a:rPr lang="en-US" sz="2400" b="1" dirty="0" smtClean="0"/>
              <a:t>you </a:t>
            </a:r>
            <a:r>
              <a:rPr lang="en-US" sz="2400" b="1" dirty="0"/>
              <a:t>will have to imagine the colors in the black and white photo, but you know there were colors</a:t>
            </a:r>
            <a:r>
              <a:rPr lang="en-US" sz="2400" b="1" dirty="0" smtClean="0"/>
              <a:t>.)</a:t>
            </a:r>
          </a:p>
          <a:p>
            <a:pPr marL="457200" indent="-457200">
              <a:buFont typeface="Arial" charset="0"/>
              <a:buChar char="•"/>
            </a:pPr>
            <a:r>
              <a:rPr lang="en-US" sz="2400" dirty="0">
                <a:latin typeface="Arial Rounded MT Bold" pitchFamily="34" charset="0"/>
              </a:rPr>
              <a:t>If it’s unclear what the light is like you might have to use some poetic license and make it </a:t>
            </a:r>
            <a:r>
              <a:rPr lang="en-US" sz="2400" dirty="0" smtClean="0">
                <a:latin typeface="Arial Rounded MT Bold" pitchFamily="34" charset="0"/>
              </a:rPr>
              <a:t>up</a:t>
            </a:r>
          </a:p>
          <a:p>
            <a:pPr marL="457200" indent="-457200">
              <a:buFont typeface="Arial" charset="0"/>
              <a:buChar char="•"/>
            </a:pPr>
            <a:r>
              <a:rPr lang="en-US" sz="2400" dirty="0">
                <a:solidFill>
                  <a:srgbClr val="00B0F0"/>
                </a:solidFill>
                <a:latin typeface="Arial Rounded MT Bold" pitchFamily="34" charset="0"/>
              </a:rPr>
              <a:t>You</a:t>
            </a:r>
            <a:r>
              <a:rPr lang="en-US" sz="2400" dirty="0">
                <a:latin typeface="Arial Rounded MT Bold" pitchFamily="34" charset="0"/>
              </a:rPr>
              <a:t> </a:t>
            </a:r>
            <a:r>
              <a:rPr lang="en-US" sz="2400" dirty="0">
                <a:solidFill>
                  <a:srgbClr val="FF0000"/>
                </a:solidFill>
                <a:latin typeface="Arial Rounded MT Bold" pitchFamily="34" charset="0"/>
              </a:rPr>
              <a:t>can</a:t>
            </a:r>
            <a:r>
              <a:rPr lang="en-US" sz="2400" dirty="0">
                <a:latin typeface="Arial Rounded MT Bold" pitchFamily="34" charset="0"/>
              </a:rPr>
              <a:t> </a:t>
            </a:r>
            <a:r>
              <a:rPr lang="en-US" sz="2400" dirty="0">
                <a:solidFill>
                  <a:srgbClr val="FFC000"/>
                </a:solidFill>
                <a:latin typeface="Arial Rounded MT Bold" pitchFamily="34" charset="0"/>
              </a:rPr>
              <a:t>also</a:t>
            </a:r>
            <a:r>
              <a:rPr lang="en-US" sz="2400" dirty="0">
                <a:latin typeface="Arial Rounded MT Bold" pitchFamily="34" charset="0"/>
              </a:rPr>
              <a:t> </a:t>
            </a:r>
            <a:r>
              <a:rPr lang="en-US" sz="2400" dirty="0">
                <a:solidFill>
                  <a:srgbClr val="92D050"/>
                </a:solidFill>
                <a:latin typeface="Arial Rounded MT Bold" pitchFamily="34" charset="0"/>
              </a:rPr>
              <a:t>describe</a:t>
            </a:r>
            <a:r>
              <a:rPr lang="en-US" sz="2400" dirty="0">
                <a:latin typeface="Arial Rounded MT Bold" pitchFamily="34" charset="0"/>
              </a:rPr>
              <a:t> </a:t>
            </a:r>
            <a:r>
              <a:rPr lang="en-US" sz="2400" dirty="0" smtClean="0">
                <a:solidFill>
                  <a:srgbClr val="7030A0"/>
                </a:solidFill>
                <a:latin typeface="Arial Rounded MT Bold" pitchFamily="34" charset="0"/>
              </a:rPr>
              <a:t>colors</a:t>
            </a:r>
          </a:p>
          <a:p>
            <a:pPr>
              <a:buFont typeface="Wingdings" pitchFamily="2" charset="2"/>
              <a:buChar char="§"/>
            </a:pPr>
            <a:r>
              <a:rPr lang="en-US" sz="2400" dirty="0">
                <a:latin typeface="Arial Rounded MT Bold" pitchFamily="34" charset="0"/>
              </a:rPr>
              <a:t>Or if your image is, for example, </a:t>
            </a:r>
          </a:p>
          <a:p>
            <a:r>
              <a:rPr lang="en-US" sz="2400" dirty="0">
                <a:latin typeface="Arial Rounded MT Bold" pitchFamily="34" charset="0"/>
              </a:rPr>
              <a:t>	the stars, describe their light – </a:t>
            </a:r>
          </a:p>
          <a:p>
            <a:r>
              <a:rPr lang="en-US" sz="2400" dirty="0">
                <a:latin typeface="Arial Rounded MT Bold" pitchFamily="34" charset="0"/>
              </a:rPr>
              <a:t>	shiny, sparkling, red, blue</a:t>
            </a:r>
          </a:p>
          <a:p>
            <a:pPr marL="457200" indent="-457200">
              <a:buFont typeface="Arial" charset="0"/>
              <a:buChar char="•"/>
            </a:pPr>
            <a:endParaRPr lang="en-US" sz="2400" dirty="0">
              <a:solidFill>
                <a:srgbClr val="7030A0"/>
              </a:solidFill>
              <a:latin typeface="Arial Rounded MT Bold" pitchFamily="34" charset="0"/>
            </a:endParaRPr>
          </a:p>
          <a:p>
            <a:pPr marL="457200" indent="-457200">
              <a:buFont typeface="Arial" charset="0"/>
              <a:buChar char="•"/>
            </a:pPr>
            <a:endParaRPr lang="en-US" sz="2400" dirty="0">
              <a:latin typeface="Arial Rounded MT Bold" pitchFamily="34" charset="0"/>
            </a:endParaRPr>
          </a:p>
          <a:p>
            <a:pPr marL="457200" indent="-457200">
              <a:buFont typeface="Arial" charset="0"/>
              <a:buChar char="•"/>
            </a:pPr>
            <a:endParaRPr lang="en-US" sz="2800" b="1" dirty="0"/>
          </a:p>
        </p:txBody>
      </p:sp>
    </p:spTree>
    <p:extLst>
      <p:ext uri="{BB962C8B-B14F-4D97-AF65-F5344CB8AC3E}">
        <p14:creationId xmlns:p14="http://schemas.microsoft.com/office/powerpoint/2010/main" val="92678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Rounded MT Bold" pitchFamily="34" charset="0"/>
              </a:rPr>
              <a:t>In the third room …</a:t>
            </a:r>
            <a:br>
              <a:rPr lang="en-US" b="1" dirty="0" smtClean="0">
                <a:solidFill>
                  <a:srgbClr val="0070C0"/>
                </a:solidFill>
                <a:latin typeface="Arial Rounded MT Bold" pitchFamily="34" charset="0"/>
              </a:rPr>
            </a:br>
            <a:r>
              <a:rPr lang="en-US" b="1" dirty="0">
                <a:solidFill>
                  <a:srgbClr val="0070C0"/>
                </a:solidFill>
                <a:latin typeface="Arial Rounded MT Bold" pitchFamily="34" charset="0"/>
              </a:rPr>
              <a:t>	</a:t>
            </a:r>
            <a:r>
              <a:rPr lang="en-US" b="1" dirty="0" smtClean="0">
                <a:solidFill>
                  <a:srgbClr val="0070C0"/>
                </a:solidFill>
                <a:latin typeface="Arial Rounded MT Bold" pitchFamily="34" charset="0"/>
              </a:rPr>
              <a:t>	What do you hear?</a:t>
            </a:r>
            <a:endParaRPr lang="en-US" b="1" dirty="0">
              <a:solidFill>
                <a:srgbClr val="0070C0"/>
              </a:solidFill>
              <a:latin typeface="Arial Rounded MT Bold" pitchFamily="34" charset="0"/>
            </a:endParaRPr>
          </a:p>
        </p:txBody>
      </p:sp>
      <p:sp>
        <p:nvSpPr>
          <p:cNvPr id="5" name="TextBox 4"/>
          <p:cNvSpPr txBox="1"/>
          <p:nvPr/>
        </p:nvSpPr>
        <p:spPr>
          <a:xfrm>
            <a:off x="533400" y="1676400"/>
            <a:ext cx="7772400" cy="4524315"/>
          </a:xfrm>
          <a:prstGeom prst="rect">
            <a:avLst/>
          </a:prstGeom>
          <a:noFill/>
        </p:spPr>
        <p:txBody>
          <a:bodyPr wrap="square" rtlCol="0">
            <a:spAutoFit/>
          </a:bodyPr>
          <a:lstStyle/>
          <a:p>
            <a:r>
              <a:rPr lang="en-US" sz="2400" b="1" dirty="0" smtClean="0"/>
              <a:t>Focus </a:t>
            </a:r>
            <a:r>
              <a:rPr lang="en-US" sz="2400" b="1" dirty="0"/>
              <a:t>on the sounds in your </a:t>
            </a:r>
            <a:r>
              <a:rPr lang="en-US" sz="2400" b="1" dirty="0" smtClean="0"/>
              <a:t>photograph….. </a:t>
            </a:r>
          </a:p>
          <a:p>
            <a:pPr marL="342900" indent="-342900">
              <a:buFont typeface="Arial" charset="0"/>
              <a:buChar char="•"/>
            </a:pPr>
            <a:r>
              <a:rPr lang="en-US" sz="2400" b="1" dirty="0" smtClean="0"/>
              <a:t>If </a:t>
            </a:r>
            <a:r>
              <a:rPr lang="en-US" sz="2400" b="1" dirty="0"/>
              <a:t>your photo has no people in it, you can leave it that way – perhaps there are sounds of the air, sounds of the sea, background sounds, rustlings, etc. </a:t>
            </a:r>
            <a:endParaRPr lang="en-US" sz="2400" b="1" dirty="0" smtClean="0"/>
          </a:p>
          <a:p>
            <a:pPr marL="342900" indent="-342900">
              <a:buFont typeface="Arial" charset="0"/>
              <a:buChar char="•"/>
            </a:pPr>
            <a:r>
              <a:rPr lang="en-US" sz="2400" b="1" dirty="0" smtClean="0"/>
              <a:t> </a:t>
            </a:r>
            <a:r>
              <a:rPr lang="en-US" sz="2400" b="1" dirty="0"/>
              <a:t>If there is silence in your photo, what kind of silence is there?  </a:t>
            </a:r>
            <a:endParaRPr lang="en-US" sz="2400" b="1" dirty="0" smtClean="0"/>
          </a:p>
          <a:p>
            <a:r>
              <a:rPr lang="en-US" sz="2400" b="1" dirty="0"/>
              <a:t>	</a:t>
            </a:r>
            <a:r>
              <a:rPr lang="en-US" sz="2400" b="1" dirty="0" smtClean="0"/>
              <a:t>Empty</a:t>
            </a:r>
            <a:r>
              <a:rPr lang="en-US" sz="2400" b="1" dirty="0"/>
              <a:t>?  </a:t>
            </a:r>
            <a:endParaRPr lang="en-US" sz="2400" b="1" dirty="0" smtClean="0"/>
          </a:p>
          <a:p>
            <a:r>
              <a:rPr lang="en-US" sz="2400" b="1" dirty="0"/>
              <a:t>	</a:t>
            </a:r>
            <a:r>
              <a:rPr lang="en-US" sz="2400" b="1" dirty="0" smtClean="0"/>
              <a:t>	Lonely</a:t>
            </a:r>
            <a:r>
              <a:rPr lang="en-US" sz="2400" b="1" dirty="0"/>
              <a:t>?  </a:t>
            </a:r>
            <a:endParaRPr lang="en-US" sz="2400" b="1" dirty="0" smtClean="0"/>
          </a:p>
          <a:p>
            <a:r>
              <a:rPr lang="en-US" sz="2400" b="1" dirty="0"/>
              <a:t>	</a:t>
            </a:r>
            <a:r>
              <a:rPr lang="en-US" sz="2400" b="1" dirty="0" smtClean="0"/>
              <a:t>		Peaceful</a:t>
            </a:r>
            <a:r>
              <a:rPr lang="en-US" sz="2400" b="1" dirty="0"/>
              <a:t>? </a:t>
            </a:r>
            <a:endParaRPr lang="en-US" sz="2400" b="1" dirty="0" smtClean="0"/>
          </a:p>
          <a:p>
            <a:r>
              <a:rPr lang="en-US" sz="2400" b="1" dirty="0"/>
              <a:t>	</a:t>
            </a:r>
            <a:r>
              <a:rPr lang="en-US" sz="2400" b="1" dirty="0" smtClean="0"/>
              <a:t>			 </a:t>
            </a:r>
            <a:r>
              <a:rPr lang="en-US" sz="2400" b="1" dirty="0"/>
              <a:t>Tense?  </a:t>
            </a:r>
            <a:endParaRPr lang="en-US" sz="2400" b="1" dirty="0" smtClean="0"/>
          </a:p>
          <a:p>
            <a:r>
              <a:rPr lang="en-US" sz="2400" b="1" dirty="0" smtClean="0"/>
              <a:t>OR.. you </a:t>
            </a:r>
            <a:r>
              <a:rPr lang="en-US" sz="2400" b="1" dirty="0"/>
              <a:t>can imagine the photo with people in it from the time period.  What array of sounds would there be? </a:t>
            </a:r>
          </a:p>
        </p:txBody>
      </p:sp>
    </p:spTree>
    <p:extLst>
      <p:ext uri="{BB962C8B-B14F-4D97-AF65-F5344CB8AC3E}">
        <p14:creationId xmlns:p14="http://schemas.microsoft.com/office/powerpoint/2010/main" val="3525088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Rounded MT Bold" pitchFamily="34" charset="0"/>
              </a:rPr>
              <a:t>In room number four …</a:t>
            </a:r>
            <a:br>
              <a:rPr lang="en-US" b="1" dirty="0" smtClean="0">
                <a:solidFill>
                  <a:srgbClr val="0070C0"/>
                </a:solidFill>
                <a:latin typeface="Arial Rounded MT Bold" pitchFamily="34" charset="0"/>
              </a:rPr>
            </a:br>
            <a:r>
              <a:rPr lang="en-US" b="1" dirty="0" smtClean="0">
                <a:solidFill>
                  <a:srgbClr val="0070C0"/>
                </a:solidFill>
                <a:latin typeface="Arial Rounded MT Bold" pitchFamily="34" charset="0"/>
              </a:rPr>
              <a:t>What questions do you have?</a:t>
            </a:r>
            <a:endParaRPr lang="en-US" b="1" dirty="0">
              <a:solidFill>
                <a:srgbClr val="0070C0"/>
              </a:solidFill>
              <a:latin typeface="Arial Rounded MT Bold" pitchFamily="34" charset="0"/>
            </a:endParaRPr>
          </a:p>
        </p:txBody>
      </p:sp>
      <p:sp>
        <p:nvSpPr>
          <p:cNvPr id="5" name="TextBox 4"/>
          <p:cNvSpPr txBox="1"/>
          <p:nvPr/>
        </p:nvSpPr>
        <p:spPr>
          <a:xfrm>
            <a:off x="872836" y="2057400"/>
            <a:ext cx="7391400" cy="2308324"/>
          </a:xfrm>
          <a:prstGeom prst="rect">
            <a:avLst/>
          </a:prstGeom>
          <a:noFill/>
        </p:spPr>
        <p:txBody>
          <a:bodyPr wrap="square" rtlCol="0">
            <a:spAutoFit/>
          </a:bodyPr>
          <a:lstStyle/>
          <a:p>
            <a:r>
              <a:rPr lang="en-US" sz="2400" b="1" dirty="0"/>
              <a:t>Write down questions you have about the photograph or questions you may ask if you were in the </a:t>
            </a:r>
            <a:r>
              <a:rPr lang="en-US" sz="2400" b="1" dirty="0" smtClean="0"/>
              <a:t>photograph…</a:t>
            </a:r>
          </a:p>
          <a:p>
            <a:pPr marL="342900" indent="-342900">
              <a:buFont typeface="Arial" charset="0"/>
              <a:buChar char="•"/>
            </a:pPr>
            <a:r>
              <a:rPr lang="en-US" sz="2400" b="1" dirty="0" smtClean="0"/>
              <a:t>What </a:t>
            </a:r>
            <a:r>
              <a:rPr lang="en-US" sz="2400" b="1" dirty="0"/>
              <a:t>things would you want to know more about? </a:t>
            </a:r>
            <a:endParaRPr lang="en-US" sz="2400" b="1" dirty="0" smtClean="0"/>
          </a:p>
          <a:p>
            <a:pPr marL="342900" indent="-342900">
              <a:buFont typeface="Arial" charset="0"/>
              <a:buChar char="•"/>
            </a:pPr>
            <a:r>
              <a:rPr lang="en-US" sz="2400" b="1" dirty="0" smtClean="0"/>
              <a:t> </a:t>
            </a:r>
            <a:r>
              <a:rPr lang="en-US" sz="2400" b="1" dirty="0"/>
              <a:t>What things do you wonder about?  </a:t>
            </a:r>
            <a:endParaRPr lang="en-US" sz="2400" b="1" dirty="0" smtClean="0"/>
          </a:p>
          <a:p>
            <a:pPr marL="342900" indent="-342900">
              <a:buFont typeface="Arial" charset="0"/>
              <a:buChar char="•"/>
            </a:pPr>
            <a:r>
              <a:rPr lang="en-US" sz="2400" b="1" dirty="0" smtClean="0"/>
              <a:t>What </a:t>
            </a:r>
            <a:r>
              <a:rPr lang="en-US" sz="2400" b="1" dirty="0"/>
              <a:t>tweaks your curiosity?  </a:t>
            </a:r>
            <a:endParaRPr lang="en-US" sz="2400" b="1" dirty="0" smtClean="0"/>
          </a:p>
          <a:p>
            <a:pPr marL="342900" indent="-342900">
              <a:buFont typeface="Arial" charset="0"/>
              <a:buChar char="•"/>
            </a:pPr>
            <a:r>
              <a:rPr lang="en-US" sz="2400" b="1" dirty="0" smtClean="0"/>
              <a:t>Who</a:t>
            </a:r>
            <a:r>
              <a:rPr lang="en-US" sz="2400" b="1" dirty="0"/>
              <a:t>? What? When? Where? How?  </a:t>
            </a:r>
            <a:endParaRPr lang="en-US" sz="2400" b="1" dirty="0" smtClean="0"/>
          </a:p>
        </p:txBody>
      </p:sp>
    </p:spTree>
    <p:extLst>
      <p:ext uri="{BB962C8B-B14F-4D97-AF65-F5344CB8AC3E}">
        <p14:creationId xmlns:p14="http://schemas.microsoft.com/office/powerpoint/2010/main" val="1095619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latin typeface="Arial Rounded MT Bold" pitchFamily="34" charset="0"/>
              </a:rPr>
              <a:t>In the fifth room…</a:t>
            </a:r>
            <a:endParaRPr lang="en-US" sz="4000" b="1" dirty="0">
              <a:solidFill>
                <a:srgbClr val="0070C0"/>
              </a:solidFill>
              <a:latin typeface="Arial Rounded MT Bold" pitchFamily="34" charset="0"/>
            </a:endParaRPr>
          </a:p>
        </p:txBody>
      </p:sp>
      <p:sp>
        <p:nvSpPr>
          <p:cNvPr id="5" name="TextBox 4"/>
          <p:cNvSpPr txBox="1"/>
          <p:nvPr/>
        </p:nvSpPr>
        <p:spPr>
          <a:xfrm>
            <a:off x="533400" y="1600200"/>
            <a:ext cx="7772400" cy="4154984"/>
          </a:xfrm>
          <a:prstGeom prst="rect">
            <a:avLst/>
          </a:prstGeom>
          <a:noFill/>
        </p:spPr>
        <p:txBody>
          <a:bodyPr wrap="square" rtlCol="0">
            <a:spAutoFit/>
          </a:bodyPr>
          <a:lstStyle/>
          <a:p>
            <a:r>
              <a:rPr lang="en-US" sz="2400" b="1" dirty="0"/>
              <a:t>Write down the emotional feelings in your photograph.  </a:t>
            </a:r>
            <a:endParaRPr lang="en-US" sz="2400" b="1" dirty="0" smtClean="0"/>
          </a:p>
          <a:p>
            <a:pPr marL="342900" indent="-342900">
              <a:buFont typeface="Arial" charset="0"/>
              <a:buChar char="•"/>
            </a:pPr>
            <a:r>
              <a:rPr lang="en-US" sz="2400" b="1" dirty="0" smtClean="0"/>
              <a:t>What </a:t>
            </a:r>
            <a:r>
              <a:rPr lang="en-US" sz="2400" b="1" dirty="0"/>
              <a:t>are the moods created? </a:t>
            </a:r>
            <a:endParaRPr lang="en-US" sz="2400" b="1" dirty="0" smtClean="0"/>
          </a:p>
          <a:p>
            <a:pPr marL="342900" indent="-342900">
              <a:buFont typeface="Arial" charset="0"/>
              <a:buChar char="•"/>
            </a:pPr>
            <a:r>
              <a:rPr lang="en-US" sz="2400" b="1" dirty="0" smtClean="0"/>
              <a:t> </a:t>
            </a:r>
            <a:r>
              <a:rPr lang="en-US" sz="2400" b="1" dirty="0"/>
              <a:t>What are the tones that the photograph is sending? </a:t>
            </a:r>
            <a:endParaRPr lang="en-US" sz="2400" b="1" dirty="0" smtClean="0"/>
          </a:p>
          <a:p>
            <a:pPr marL="342900" indent="-342900">
              <a:buFont typeface="Arial" charset="0"/>
              <a:buChar char="•"/>
            </a:pPr>
            <a:endParaRPr lang="en-US" sz="2400" b="1" dirty="0"/>
          </a:p>
          <a:p>
            <a:pPr marL="342900" indent="-342900">
              <a:buFont typeface="Arial" charset="0"/>
              <a:buChar char="•"/>
            </a:pPr>
            <a:endParaRPr lang="en-US" sz="2400" b="1" dirty="0" smtClean="0"/>
          </a:p>
          <a:p>
            <a:r>
              <a:rPr lang="en-US" sz="2400" b="1" dirty="0" smtClean="0"/>
              <a:t>Hint………</a:t>
            </a:r>
          </a:p>
          <a:p>
            <a:r>
              <a:rPr lang="en-US" sz="2400" b="1" dirty="0" smtClean="0"/>
              <a:t> If your photograph has no people, think of </a:t>
            </a:r>
            <a:r>
              <a:rPr lang="en-US" sz="2400" b="1" dirty="0"/>
              <a:t>your photograph with people </a:t>
            </a:r>
            <a:r>
              <a:rPr lang="en-US" sz="2400" b="1" dirty="0" smtClean="0"/>
              <a:t>in it. What emotional feelings might they be portraying?  The </a:t>
            </a:r>
            <a:r>
              <a:rPr lang="en-US" sz="2400" b="1" dirty="0"/>
              <a:t>emotional feelings can include fears, ambitions, anxieties, positive emotions, negative emotions, neutral emotions!</a:t>
            </a:r>
          </a:p>
        </p:txBody>
      </p:sp>
    </p:spTree>
    <p:extLst>
      <p:ext uri="{BB962C8B-B14F-4D97-AF65-F5344CB8AC3E}">
        <p14:creationId xmlns:p14="http://schemas.microsoft.com/office/powerpoint/2010/main" val="4186363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Rounded MT Bold" pitchFamily="34" charset="0"/>
              </a:rPr>
              <a:t>Finally, in room number six …</a:t>
            </a:r>
            <a:endParaRPr lang="en-US" b="1" dirty="0">
              <a:solidFill>
                <a:srgbClr val="0070C0"/>
              </a:solidFill>
              <a:latin typeface="Arial Rounded MT Bold" pitchFamily="34" charset="0"/>
            </a:endParaRPr>
          </a:p>
        </p:txBody>
      </p:sp>
      <p:sp>
        <p:nvSpPr>
          <p:cNvPr id="5" name="TextBox 4"/>
          <p:cNvSpPr txBox="1"/>
          <p:nvPr/>
        </p:nvSpPr>
        <p:spPr>
          <a:xfrm>
            <a:off x="762000" y="1600200"/>
            <a:ext cx="7467600" cy="4524315"/>
          </a:xfrm>
          <a:prstGeom prst="rect">
            <a:avLst/>
          </a:prstGeom>
          <a:noFill/>
        </p:spPr>
        <p:txBody>
          <a:bodyPr wrap="square" rtlCol="0">
            <a:spAutoFit/>
          </a:bodyPr>
          <a:lstStyle/>
          <a:p>
            <a:r>
              <a:rPr lang="en-US" sz="2400" b="1" dirty="0"/>
              <a:t>Look over the 5 rooms you have already created. </a:t>
            </a:r>
            <a:endParaRPr lang="en-US" sz="2400" b="1" dirty="0" smtClean="0"/>
          </a:p>
          <a:p>
            <a:endParaRPr lang="en-US" sz="2400" b="1" dirty="0"/>
          </a:p>
          <a:p>
            <a:pPr marL="342900" indent="-342900">
              <a:buFont typeface="Arial" charset="0"/>
              <a:buChar char="•"/>
            </a:pPr>
            <a:r>
              <a:rPr lang="en-US" sz="2400" b="1" dirty="0" smtClean="0"/>
              <a:t>Pull </a:t>
            </a:r>
            <a:r>
              <a:rPr lang="en-US" sz="2400" b="1" dirty="0"/>
              <a:t>out a word that seems important and repeat it three times.  </a:t>
            </a:r>
            <a:endParaRPr lang="en-US" sz="2400" b="1" dirty="0" smtClean="0"/>
          </a:p>
          <a:p>
            <a:endParaRPr lang="en-US" sz="2400" b="1" dirty="0"/>
          </a:p>
          <a:p>
            <a:pPr marL="342900" indent="-342900">
              <a:buFont typeface="Arial" charset="0"/>
              <a:buChar char="•"/>
            </a:pPr>
            <a:r>
              <a:rPr lang="en-US" sz="2400" b="1" dirty="0" smtClean="0"/>
              <a:t>Create </a:t>
            </a:r>
            <a:r>
              <a:rPr lang="en-US" sz="2400" b="1" dirty="0"/>
              <a:t>a phrase from the 5 rooms that seems important and repeat it three </a:t>
            </a:r>
            <a:r>
              <a:rPr lang="en-US" sz="2400" b="1" dirty="0" smtClean="0"/>
              <a:t>times</a:t>
            </a:r>
          </a:p>
          <a:p>
            <a:pPr marL="342900" indent="-342900">
              <a:buFont typeface="Arial" charset="0"/>
              <a:buChar char="•"/>
            </a:pPr>
            <a:endParaRPr lang="en-US" sz="2400" b="1" dirty="0"/>
          </a:p>
          <a:p>
            <a:pPr marL="342900" indent="-342900">
              <a:buFont typeface="Arial" charset="0"/>
              <a:buChar char="•"/>
            </a:pPr>
            <a:r>
              <a:rPr lang="en-US" sz="2400" b="1" dirty="0" smtClean="0"/>
              <a:t> OR…..</a:t>
            </a:r>
          </a:p>
          <a:p>
            <a:r>
              <a:rPr lang="en-US" sz="2400" b="1" dirty="0"/>
              <a:t>	</a:t>
            </a:r>
            <a:r>
              <a:rPr lang="en-US" sz="2400" b="1" dirty="0" smtClean="0"/>
              <a:t> </a:t>
            </a:r>
            <a:r>
              <a:rPr lang="en-US" sz="2400" b="1" dirty="0"/>
              <a:t>create a longer line or sentence to repeat three </a:t>
            </a:r>
            <a:r>
              <a:rPr lang="en-US" sz="2400" b="1" dirty="0" smtClean="0"/>
              <a:t>	times</a:t>
            </a:r>
            <a:r>
              <a:rPr lang="en-US" sz="2400" b="1" dirty="0"/>
              <a:t>. </a:t>
            </a:r>
            <a:endParaRPr lang="en-US" sz="2400" b="1" dirty="0" smtClean="0"/>
          </a:p>
          <a:p>
            <a:pPr marL="342900" indent="-342900">
              <a:buFont typeface="Arial" charset="0"/>
              <a:buChar char="•"/>
            </a:pPr>
            <a:endParaRPr lang="en-US" sz="2400" b="1" dirty="0"/>
          </a:p>
        </p:txBody>
      </p:sp>
    </p:spTree>
    <p:extLst>
      <p:ext uri="{BB962C8B-B14F-4D97-AF65-F5344CB8AC3E}">
        <p14:creationId xmlns:p14="http://schemas.microsoft.com/office/powerpoint/2010/main" val="1045856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125113" cy="924475"/>
          </a:xfrm>
        </p:spPr>
        <p:txBody>
          <a:bodyPr/>
          <a:lstStyle/>
          <a:p>
            <a:r>
              <a:rPr lang="en-US" b="1" dirty="0" smtClean="0">
                <a:solidFill>
                  <a:srgbClr val="0070C0"/>
                </a:solidFill>
                <a:latin typeface="Arial Rounded MT Bold" pitchFamily="34" charset="0"/>
              </a:rPr>
              <a:t>Now create a poem …</a:t>
            </a:r>
            <a:endParaRPr lang="en-US" b="1" dirty="0">
              <a:solidFill>
                <a:srgbClr val="0070C0"/>
              </a:solidFill>
              <a:latin typeface="Arial Rounded MT Bold" pitchFamily="34" charset="0"/>
            </a:endParaRPr>
          </a:p>
        </p:txBody>
      </p:sp>
      <p:sp>
        <p:nvSpPr>
          <p:cNvPr id="5" name="TextBox 4"/>
          <p:cNvSpPr txBox="1"/>
          <p:nvPr/>
        </p:nvSpPr>
        <p:spPr>
          <a:xfrm>
            <a:off x="457200" y="990600"/>
            <a:ext cx="8077200" cy="5632311"/>
          </a:xfrm>
          <a:prstGeom prst="rect">
            <a:avLst/>
          </a:prstGeom>
          <a:noFill/>
        </p:spPr>
        <p:txBody>
          <a:bodyPr wrap="square" rtlCol="0">
            <a:spAutoFit/>
          </a:bodyPr>
          <a:lstStyle/>
          <a:p>
            <a:r>
              <a:rPr lang="en-US" sz="2400" b="1" dirty="0" smtClean="0"/>
              <a:t>Read over </a:t>
            </a:r>
            <a:r>
              <a:rPr lang="en-US" sz="2400" b="1" dirty="0"/>
              <a:t>everything you wrote in the six </a:t>
            </a:r>
            <a:r>
              <a:rPr lang="en-US" sz="2400" b="1" dirty="0" smtClean="0"/>
              <a:t>rooms…..</a:t>
            </a:r>
          </a:p>
          <a:p>
            <a:endParaRPr lang="en-US" sz="2400" b="1" dirty="0"/>
          </a:p>
          <a:p>
            <a:r>
              <a:rPr lang="en-US" sz="2400" b="1" dirty="0" smtClean="0"/>
              <a:t>Your job now is to put it </a:t>
            </a:r>
            <a:r>
              <a:rPr lang="en-US" sz="2400" b="1" dirty="0"/>
              <a:t>together into a </a:t>
            </a:r>
            <a:r>
              <a:rPr lang="en-US" sz="2400" b="1" dirty="0" smtClean="0"/>
              <a:t>free verse poem of your own.  </a:t>
            </a:r>
          </a:p>
          <a:p>
            <a:pPr marL="342900" indent="-342900">
              <a:buFont typeface="Arial" charset="0"/>
              <a:buChar char="•"/>
            </a:pPr>
            <a:r>
              <a:rPr lang="en-US" sz="2400" b="1" dirty="0" smtClean="0"/>
              <a:t>Adding </a:t>
            </a:r>
            <a:r>
              <a:rPr lang="en-US" sz="2400" b="1" dirty="0"/>
              <a:t>elements of poetry </a:t>
            </a:r>
            <a:r>
              <a:rPr lang="en-US" sz="2400" b="1" dirty="0" smtClean="0"/>
              <a:t>like…</a:t>
            </a:r>
          </a:p>
          <a:p>
            <a:r>
              <a:rPr lang="en-US" sz="2400" b="1" dirty="0"/>
              <a:t>	</a:t>
            </a:r>
            <a:r>
              <a:rPr lang="en-US" sz="2400" b="1" dirty="0" smtClean="0"/>
              <a:t> </a:t>
            </a:r>
            <a:r>
              <a:rPr lang="en-US" sz="2400" b="1" dirty="0"/>
              <a:t>similes, metaphors, personification… anything that </a:t>
            </a:r>
            <a:r>
              <a:rPr lang="en-US" sz="2400" b="1" dirty="0" smtClean="0"/>
              <a:t>	helps  </a:t>
            </a:r>
            <a:r>
              <a:rPr lang="en-US" sz="2400" b="1" dirty="0"/>
              <a:t>to capture the </a:t>
            </a:r>
            <a:r>
              <a:rPr lang="en-US" sz="2400" b="1" dirty="0" smtClean="0"/>
              <a:t>rooms and the details you have. </a:t>
            </a:r>
          </a:p>
          <a:p>
            <a:pPr marL="342900" indent="-342900">
              <a:buFont typeface="Arial" charset="0"/>
              <a:buChar char="•"/>
            </a:pPr>
            <a:r>
              <a:rPr lang="en-US" sz="2400" b="1" dirty="0" smtClean="0"/>
              <a:t>You </a:t>
            </a:r>
            <a:r>
              <a:rPr lang="en-US" sz="2400" b="1" dirty="0"/>
              <a:t>can re-arrange the </a:t>
            </a:r>
            <a:r>
              <a:rPr lang="en-US" sz="2400" b="1" dirty="0" smtClean="0"/>
              <a:t>rooms if you like</a:t>
            </a:r>
          </a:p>
          <a:p>
            <a:pPr marL="342900" indent="-342900">
              <a:buFont typeface="Arial" charset="0"/>
              <a:buChar char="•"/>
            </a:pPr>
            <a:r>
              <a:rPr lang="en-US" sz="2400" b="1" dirty="0" smtClean="0"/>
              <a:t>You can eliminate a room if you like</a:t>
            </a:r>
          </a:p>
          <a:p>
            <a:pPr marL="342900" indent="-342900">
              <a:buFont typeface="Arial" charset="0"/>
              <a:buChar char="•"/>
            </a:pPr>
            <a:r>
              <a:rPr lang="en-US" sz="2400" b="1" dirty="0"/>
              <a:t>A</a:t>
            </a:r>
            <a:r>
              <a:rPr lang="en-US" sz="2400" b="1" dirty="0" smtClean="0"/>
              <a:t>dd </a:t>
            </a:r>
            <a:r>
              <a:rPr lang="en-US" sz="2400" b="1" dirty="0"/>
              <a:t>words, phrases, lines or take some </a:t>
            </a:r>
            <a:r>
              <a:rPr lang="en-US" sz="2400" b="1" dirty="0" smtClean="0"/>
              <a:t>out  </a:t>
            </a:r>
          </a:p>
          <a:p>
            <a:pPr marL="342900" indent="-342900">
              <a:buFont typeface="Arial" charset="0"/>
              <a:buChar char="•"/>
            </a:pPr>
            <a:endParaRPr lang="en-US" sz="2400" b="1" dirty="0"/>
          </a:p>
          <a:p>
            <a:r>
              <a:rPr lang="en-US" sz="2400" b="1" dirty="0"/>
              <a:t>After creating your poem, analyze it.  Read it to yourself. </a:t>
            </a:r>
            <a:r>
              <a:rPr lang="en-US" sz="2400" b="1" dirty="0" smtClean="0"/>
              <a:t>REVISE YOUR POEM.  Write </a:t>
            </a:r>
            <a:r>
              <a:rPr lang="en-US" sz="2400" b="1" dirty="0"/>
              <a:t>your final copy on a </a:t>
            </a:r>
            <a:r>
              <a:rPr lang="en-US" sz="2400" b="1" dirty="0" smtClean="0"/>
              <a:t>new power-point presentation in stanzas.  Include a title slide with your author name. Insert the image in places you feel are best. </a:t>
            </a:r>
            <a:endParaRPr lang="en-US" sz="2400" b="1" dirty="0"/>
          </a:p>
        </p:txBody>
      </p:sp>
    </p:spTree>
    <p:extLst>
      <p:ext uri="{BB962C8B-B14F-4D97-AF65-F5344CB8AC3E}">
        <p14:creationId xmlns:p14="http://schemas.microsoft.com/office/powerpoint/2010/main" val="16867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141</TotalTime>
  <Words>641</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Rounded MT Bold</vt:lpstr>
      <vt:lpstr>Calibri</vt:lpstr>
      <vt:lpstr>Courier New</vt:lpstr>
      <vt:lpstr>Trebuchet MS</vt:lpstr>
      <vt:lpstr>Wingdings</vt:lpstr>
      <vt:lpstr>Wingdings 2</vt:lpstr>
      <vt:lpstr>Spring</vt:lpstr>
      <vt:lpstr>PowerPoint Presentation</vt:lpstr>
      <vt:lpstr>PowerPoint Presentation</vt:lpstr>
      <vt:lpstr>PowerPoint Presentation</vt:lpstr>
      <vt:lpstr>In the second room …</vt:lpstr>
      <vt:lpstr>In the third room …   What do you hear?</vt:lpstr>
      <vt:lpstr>In room number four … What questions do you have?</vt:lpstr>
      <vt:lpstr>In the fifth room…</vt:lpstr>
      <vt:lpstr>Finally, in room number six …</vt:lpstr>
      <vt:lpstr>Now create a poem …</vt:lpstr>
      <vt:lpstr>Going beyond the Power-Point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SIX-ROOM-POEM</dc:title>
  <dc:creator>ecahome</dc:creator>
  <cp:lastModifiedBy>hheidt</cp:lastModifiedBy>
  <cp:revision>34</cp:revision>
  <dcterms:created xsi:type="dcterms:W3CDTF">2011-09-04T20:25:46Z</dcterms:created>
  <dcterms:modified xsi:type="dcterms:W3CDTF">2016-04-13T16:58:51Z</dcterms:modified>
</cp:coreProperties>
</file>